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0" r:id="rId2"/>
    <p:sldId id="353" r:id="rId3"/>
    <p:sldId id="346" r:id="rId4"/>
    <p:sldId id="307" r:id="rId5"/>
    <p:sldId id="282" r:id="rId6"/>
    <p:sldId id="301" r:id="rId7"/>
    <p:sldId id="294" r:id="rId8"/>
    <p:sldId id="355" r:id="rId9"/>
    <p:sldId id="297" r:id="rId10"/>
    <p:sldId id="279" r:id="rId11"/>
    <p:sldId id="351" r:id="rId12"/>
    <p:sldId id="357" r:id="rId13"/>
    <p:sldId id="314" r:id="rId14"/>
    <p:sldId id="298" r:id="rId15"/>
    <p:sldId id="363" r:id="rId16"/>
    <p:sldId id="364" r:id="rId17"/>
    <p:sldId id="306" r:id="rId18"/>
    <p:sldId id="315" r:id="rId19"/>
    <p:sldId id="368" r:id="rId20"/>
    <p:sldId id="326" r:id="rId21"/>
    <p:sldId id="336" r:id="rId22"/>
    <p:sldId id="332" r:id="rId23"/>
    <p:sldId id="370" r:id="rId24"/>
    <p:sldId id="369" r:id="rId25"/>
    <p:sldId id="375" r:id="rId26"/>
    <p:sldId id="359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D0841BC-2787-44E5-B233-A52870938872}">
          <p14:sldIdLst>
            <p14:sldId id="350"/>
            <p14:sldId id="353"/>
            <p14:sldId id="346"/>
            <p14:sldId id="307"/>
            <p14:sldId id="282"/>
            <p14:sldId id="301"/>
            <p14:sldId id="294"/>
            <p14:sldId id="355"/>
            <p14:sldId id="297"/>
            <p14:sldId id="279"/>
            <p14:sldId id="351"/>
            <p14:sldId id="357"/>
            <p14:sldId id="314"/>
            <p14:sldId id="298"/>
            <p14:sldId id="363"/>
            <p14:sldId id="364"/>
            <p14:sldId id="306"/>
            <p14:sldId id="315"/>
            <p14:sldId id="368"/>
            <p14:sldId id="326"/>
            <p14:sldId id="336"/>
            <p14:sldId id="332"/>
          </p14:sldIdLst>
        </p14:section>
        <p14:section name="Sezione senza titolo" id="{FEDE1B4A-E171-4216-A96C-546121C249B8}">
          <p14:sldIdLst>
            <p14:sldId id="370"/>
            <p14:sldId id="369"/>
            <p14:sldId id="375"/>
            <p14:sldId id="359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Silvia" initials="AS" lastIdx="8" clrIdx="0">
    <p:extLst>
      <p:ext uri="{19B8F6BF-5375-455C-9EA6-DF929625EA0E}">
        <p15:presenceInfo xmlns:p15="http://schemas.microsoft.com/office/powerpoint/2012/main" userId="Adriana Silv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EC7"/>
    <a:srgbClr val="6699FF"/>
    <a:srgbClr val="FFFFFF"/>
    <a:srgbClr val="FDCBFC"/>
    <a:srgbClr val="D9EB2D"/>
    <a:srgbClr val="000000"/>
    <a:srgbClr val="F5E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93447" autoAdjust="0"/>
  </p:normalViewPr>
  <p:slideViewPr>
    <p:cSldViewPr snapToGrid="0">
      <p:cViewPr varScale="1">
        <p:scale>
          <a:sx n="51" d="100"/>
          <a:sy n="51" d="100"/>
        </p:scale>
        <p:origin x="159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21T18:33:55.12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0 163,'9'1,"0"0,-1 0,1 1,0 0,-1 1,11 4,21 7,34 2,0-2,96 3,153-8,-303-9,85 0,0-6,120-21,-216 25,29-4,60-19,70-28,-128 42,1 2,50-3,-87 11,0 1,0 1,0-1,-1 0,1 1,0 0,0 0,0 0,0 1,-1-1,1 1,-1 0,1 0,-1 0,0 0,0 0,0 1,0 0,0-1,0 1,3 5,4 6,-2 0,1 1,11 27,-9-17,-10-20,-7-9,-15-17,15 14,-32-31,-1 2,-1 1,-56-35,32 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21T18:33:58.48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38,'0'-3,"0"-6,0-3,0-1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4885E-72DC-45EE-8B52-E941B18080F9}" type="datetimeFigureOut">
              <a:rPr lang="it-IT" smtClean="0"/>
              <a:t>18/07/2025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F8D80-0839-404D-BDE1-9008F446A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4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F8D80-0839-404D-BDE1-9008F446ACF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95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CB39B-C70C-8C97-95E2-6D1A309CB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C0464C-6AEB-C063-6B98-E01C010B4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E3B8C8-36BB-ED55-A179-E52653E98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3712E7-806B-ECC0-4396-CEA500CD0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F8D80-0839-404D-BDE1-9008F446ACF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56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7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9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9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9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8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4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2">
                <a:lumMod val="0"/>
                <a:lumOff val="100000"/>
              </a:schemeClr>
            </a:gs>
            <a:gs pos="99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0AFF-0FE4-40D0-B1B8-DD1544C9F5F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EA44-7A0C-4462-9CD8-890552C407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6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ethe.de/de/spr/sbp/rcm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sdustudienbegleitenderdeutschunterricht.wordpress.com/rahmencurricul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3BC8D-F935-86A1-05F0-43E4C1F11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1455-82C6-C28C-C410-4DB2B2168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5" y="1743196"/>
            <a:ext cx="7984457" cy="38076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r>
              <a:rPr lang="de-DE" sz="2025" dirty="0">
                <a:latin typeface="+mn-lt"/>
              </a:rPr>
              <a:t>Sektion D1</a:t>
            </a:r>
            <a:br>
              <a:rPr lang="de-DE" sz="2025" dirty="0">
                <a:latin typeface="+mn-lt"/>
              </a:rPr>
            </a:br>
            <a:r>
              <a:rPr lang="de-DE" sz="2025" dirty="0">
                <a:latin typeface="+mn-lt"/>
              </a:rPr>
              <a:t>Donnerstag, 31.07.2025,10:30-13:00 Uhr</a:t>
            </a: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br>
              <a:rPr lang="de-DE" sz="2025" dirty="0">
                <a:latin typeface="+mn-lt"/>
              </a:rPr>
            </a:b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Bildungspolitik, Sprachendidaktik und </a:t>
            </a:r>
            <a:r>
              <a:rPr lang="de-DE" sz="3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Lehrer:innenbildung</a:t>
            </a: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 Orientierungshilfen in Rahmencurricula für </a:t>
            </a:r>
            <a:r>
              <a:rPr lang="de-DE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</a:t>
            </a: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tudienbegleitenden </a:t>
            </a:r>
            <a:r>
              <a:rPr lang="de-DE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D</a:t>
            </a: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eutsch</a:t>
            </a:r>
            <a:r>
              <a:rPr lang="de-DE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u</a:t>
            </a: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nterricht (</a:t>
            </a:r>
            <a:r>
              <a:rPr lang="de-DE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sDu</a:t>
            </a:r>
            <a:r>
              <a:rPr lang="de-DE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)</a:t>
            </a:r>
            <a:br>
              <a:rPr lang="it-IT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0D9A0-6CE6-C11E-5DA9-D4C76D95E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1828" y="5550815"/>
            <a:ext cx="4451996" cy="10520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dirty="0"/>
              <a:t>Silvia Serena</a:t>
            </a:r>
          </a:p>
          <a:p>
            <a:pPr algn="l"/>
            <a:r>
              <a:rPr lang="de-DE" dirty="0"/>
              <a:t>adrianasilvia.serena@fastwebnet.it</a:t>
            </a:r>
          </a:p>
          <a:p>
            <a:pPr algn="l"/>
            <a:r>
              <a:rPr lang="de-DE" dirty="0"/>
              <a:t> </a:t>
            </a:r>
          </a:p>
          <a:p>
            <a:pPr algn="l"/>
            <a:endParaRPr lang="de-DE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AutoShape 2" descr="SLLS Summer School in Longitudinal and Life Course Research – Università  Bocconi di Milano, 10-13 Luglio 2018 – SISEC">
            <a:extLst>
              <a:ext uri="{FF2B5EF4-FFF2-40B4-BE49-F238E27FC236}">
                <a16:creationId xmlns:a16="http://schemas.microsoft.com/office/drawing/2014/main" id="{BAC2153C-4547-8EC8-8BB3-1ACD55DCAA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8E0B8CD-206C-58F7-C9AF-08A440B2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449" y="452771"/>
            <a:ext cx="807795" cy="6902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F5CA31C-19CA-412D-5688-4F705F5451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47" y="4754798"/>
            <a:ext cx="1356360" cy="1657350"/>
          </a:xfrm>
          <a:prstGeom prst="rect">
            <a:avLst/>
          </a:prstGeom>
          <a:noFill/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9553984-EABB-241B-80D8-B1BBCD787CA4}"/>
              </a:ext>
            </a:extLst>
          </p:cNvPr>
          <p:cNvSpPr txBox="1">
            <a:spLocks/>
          </p:cNvSpPr>
          <p:nvPr/>
        </p:nvSpPr>
        <p:spPr>
          <a:xfrm>
            <a:off x="1611318" y="4765551"/>
            <a:ext cx="314749" cy="474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8600" b="1" dirty="0"/>
              <a:t>?</a:t>
            </a:r>
          </a:p>
          <a:p>
            <a:pPr algn="l"/>
            <a:r>
              <a:rPr lang="de-DE" dirty="0"/>
              <a:t> </a:t>
            </a:r>
          </a:p>
          <a:p>
            <a:pPr algn="l"/>
            <a:endParaRPr lang="de-DE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2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187"/>
            <a:ext cx="9144000" cy="67706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Rettangolo 1"/>
          <p:cNvSpPr/>
          <p:nvPr/>
        </p:nvSpPr>
        <p:spPr>
          <a:xfrm rot="21300775">
            <a:off x="1378716" y="2999832"/>
            <a:ext cx="3572286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b="1" dirty="0">
                <a:solidFill>
                  <a:srgbClr val="FF0000"/>
                </a:solidFill>
              </a:rPr>
              <a:t>Phase 1</a:t>
            </a:r>
          </a:p>
          <a:p>
            <a:pPr>
              <a:defRPr/>
            </a:pPr>
            <a:r>
              <a:rPr lang="de-DE" b="1" dirty="0">
                <a:solidFill>
                  <a:srgbClr val="002570"/>
                </a:solidFill>
              </a:rPr>
              <a:t>Polen</a:t>
            </a:r>
            <a:r>
              <a:rPr lang="de-DE" dirty="0">
                <a:solidFill>
                  <a:srgbClr val="002570"/>
                </a:solidFill>
              </a:rPr>
              <a:t> (1998, Buchform) + </a:t>
            </a:r>
            <a:r>
              <a:rPr lang="de-DE" b="1" dirty="0">
                <a:solidFill>
                  <a:srgbClr val="002570"/>
                </a:solidFill>
              </a:rPr>
              <a:t>Tschechien</a:t>
            </a:r>
            <a:r>
              <a:rPr lang="de-DE" dirty="0">
                <a:solidFill>
                  <a:srgbClr val="002570"/>
                </a:solidFill>
              </a:rPr>
              <a:t> (2000, Buchform) + </a:t>
            </a:r>
            <a:r>
              <a:rPr lang="de-DE" b="1" dirty="0">
                <a:solidFill>
                  <a:srgbClr val="002570"/>
                </a:solidFill>
              </a:rPr>
              <a:t>Slowakei </a:t>
            </a:r>
            <a:r>
              <a:rPr lang="de-DE" dirty="0">
                <a:solidFill>
                  <a:srgbClr val="002570"/>
                </a:solidFill>
              </a:rPr>
              <a:t>(2002, Buchform) =</a:t>
            </a:r>
          </a:p>
          <a:p>
            <a:pPr>
              <a:defRPr/>
            </a:pPr>
            <a:r>
              <a:rPr lang="de-DE" dirty="0">
                <a:solidFill>
                  <a:srgbClr val="002570"/>
                </a:solidFill>
              </a:rPr>
              <a:t>          Aktualisierung 2006</a:t>
            </a:r>
            <a:endParaRPr lang="en-AU" dirty="0"/>
          </a:p>
        </p:txBody>
      </p:sp>
      <p:sp>
        <p:nvSpPr>
          <p:cNvPr id="5" name="Rettangolo 4"/>
          <p:cNvSpPr/>
          <p:nvPr/>
        </p:nvSpPr>
        <p:spPr>
          <a:xfrm>
            <a:off x="5539117" y="4262512"/>
            <a:ext cx="309184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Phase 3</a:t>
            </a:r>
          </a:p>
          <a:p>
            <a:r>
              <a:rPr lang="de-DE" b="1" dirty="0">
                <a:solidFill>
                  <a:srgbClr val="002570"/>
                </a:solidFill>
              </a:rPr>
              <a:t>Ukraine</a:t>
            </a:r>
            <a:r>
              <a:rPr lang="de-DE" dirty="0">
                <a:solidFill>
                  <a:srgbClr val="002570"/>
                </a:solidFill>
              </a:rPr>
              <a:t> (2006 Buchform, </a:t>
            </a:r>
          </a:p>
          <a:p>
            <a:r>
              <a:rPr lang="de-DE" dirty="0">
                <a:solidFill>
                  <a:srgbClr val="002570"/>
                </a:solidFill>
              </a:rPr>
              <a:t>Neufassung 2014 Online-Ausgabe)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23637" y="4756638"/>
            <a:ext cx="3486917" cy="18639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b="1" dirty="0">
                <a:solidFill>
                  <a:srgbClr val="FF0000"/>
                </a:solidFill>
              </a:rPr>
              <a:t>Phase 2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3200" b="1" dirty="0">
                <a:solidFill>
                  <a:srgbClr val="0E0E92"/>
                </a:solidFill>
              </a:rPr>
              <a:t>Kroatien</a:t>
            </a:r>
            <a:r>
              <a:rPr lang="fr-FR" sz="3200" b="1" dirty="0">
                <a:solidFill>
                  <a:srgbClr val="0E0E92"/>
                </a:solidFill>
              </a:rPr>
              <a:t> </a:t>
            </a:r>
            <a:r>
              <a:rPr lang="fr-FR" sz="3200" dirty="0">
                <a:solidFill>
                  <a:srgbClr val="0E0E92"/>
                </a:solidFill>
              </a:rPr>
              <a:t>(2007, </a:t>
            </a:r>
            <a:r>
              <a:rPr lang="de-DE" sz="3200" dirty="0">
                <a:solidFill>
                  <a:srgbClr val="0E0E92"/>
                </a:solidFill>
              </a:rPr>
              <a:t>Buchform</a:t>
            </a:r>
            <a:r>
              <a:rPr lang="fr-FR" sz="3200" dirty="0">
                <a:solidFill>
                  <a:srgbClr val="0E0E92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3200" b="1" dirty="0" err="1">
                <a:solidFill>
                  <a:srgbClr val="0E0E92"/>
                </a:solidFill>
              </a:rPr>
              <a:t>Serbien</a:t>
            </a:r>
            <a:r>
              <a:rPr lang="fr-FR" sz="3200" dirty="0">
                <a:solidFill>
                  <a:srgbClr val="0E0E92"/>
                </a:solidFill>
              </a:rPr>
              <a:t> (2010, Online-</a:t>
            </a:r>
            <a:r>
              <a:rPr lang="fr-FR" sz="3200" dirty="0" err="1">
                <a:solidFill>
                  <a:srgbClr val="0E0E92"/>
                </a:solidFill>
              </a:rPr>
              <a:t>Ausgabe</a:t>
            </a:r>
            <a:r>
              <a:rPr lang="fr-FR" sz="3200" dirty="0">
                <a:solidFill>
                  <a:srgbClr val="0E0E92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3200" b="1" dirty="0">
                <a:solidFill>
                  <a:srgbClr val="0E0E92"/>
                </a:solidFill>
              </a:rPr>
              <a:t>Bosnien </a:t>
            </a:r>
            <a:r>
              <a:rPr lang="fr-FR" sz="3200" b="1" dirty="0" err="1">
                <a:solidFill>
                  <a:srgbClr val="0E0E92"/>
                </a:solidFill>
              </a:rPr>
              <a:t>und</a:t>
            </a:r>
            <a:r>
              <a:rPr lang="fr-FR" sz="3200" b="1" dirty="0">
                <a:solidFill>
                  <a:srgbClr val="0E0E92"/>
                </a:solidFill>
              </a:rPr>
              <a:t> </a:t>
            </a:r>
            <a:r>
              <a:rPr lang="fr-FR" sz="3200" b="1" dirty="0" err="1">
                <a:solidFill>
                  <a:srgbClr val="0E0E92"/>
                </a:solidFill>
              </a:rPr>
              <a:t>Herzegowina</a:t>
            </a:r>
            <a:r>
              <a:rPr lang="fr-FR" sz="3200" b="1" dirty="0">
                <a:solidFill>
                  <a:srgbClr val="0E0E92"/>
                </a:solidFill>
              </a:rPr>
              <a:t> </a:t>
            </a:r>
            <a:r>
              <a:rPr lang="fr-FR" sz="3200" dirty="0">
                <a:solidFill>
                  <a:srgbClr val="0E0E92"/>
                </a:solidFill>
              </a:rPr>
              <a:t>(2011, </a:t>
            </a:r>
            <a:r>
              <a:rPr lang="de-DE" sz="3200" dirty="0">
                <a:solidFill>
                  <a:srgbClr val="0E0E92"/>
                </a:solidFill>
              </a:rPr>
              <a:t>Buchform</a:t>
            </a:r>
            <a:r>
              <a:rPr lang="fr-FR" sz="3200" dirty="0">
                <a:solidFill>
                  <a:srgbClr val="0E0E92"/>
                </a:solidFill>
              </a:rPr>
              <a:t> + Online-</a:t>
            </a:r>
            <a:r>
              <a:rPr lang="fr-FR" sz="3200" dirty="0" err="1">
                <a:solidFill>
                  <a:srgbClr val="0E0E92"/>
                </a:solidFill>
              </a:rPr>
              <a:t>Ausgabe</a:t>
            </a:r>
            <a:r>
              <a:rPr lang="fr-FR" sz="3200" dirty="0">
                <a:solidFill>
                  <a:srgbClr val="0E0E92"/>
                </a:solidFill>
              </a:rPr>
              <a:t>)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3200" b="1" dirty="0" err="1">
                <a:solidFill>
                  <a:srgbClr val="0E0E92"/>
                </a:solidFill>
              </a:rPr>
              <a:t>Makedonien</a:t>
            </a:r>
            <a:r>
              <a:rPr lang="fr-FR" sz="3200" dirty="0">
                <a:solidFill>
                  <a:srgbClr val="0E0E92"/>
                </a:solidFill>
              </a:rPr>
              <a:t> (2013 </a:t>
            </a:r>
            <a:r>
              <a:rPr lang="de-DE" sz="3200" dirty="0">
                <a:solidFill>
                  <a:srgbClr val="0E0E92"/>
                </a:solidFill>
              </a:rPr>
              <a:t>Buchform</a:t>
            </a:r>
            <a:r>
              <a:rPr lang="fr-FR" sz="3200" dirty="0">
                <a:solidFill>
                  <a:srgbClr val="0E0E92"/>
                </a:solidFill>
              </a:rPr>
              <a:t>, Online-</a:t>
            </a:r>
            <a:r>
              <a:rPr lang="fr-FR" sz="3200" dirty="0" err="1">
                <a:solidFill>
                  <a:srgbClr val="0E0E92"/>
                </a:solidFill>
              </a:rPr>
              <a:t>Ausgabe</a:t>
            </a:r>
            <a:r>
              <a:rPr lang="fr-FR" sz="3200" dirty="0">
                <a:solidFill>
                  <a:srgbClr val="0E0E92"/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 rot="516156">
            <a:off x="6082100" y="3072105"/>
            <a:ext cx="249383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2570"/>
                </a:solidFill>
              </a:rPr>
              <a:t>Russland (Moskau)  </a:t>
            </a:r>
            <a:r>
              <a:rPr lang="de-DE" dirty="0">
                <a:solidFill>
                  <a:srgbClr val="002570"/>
                </a:solidFill>
              </a:rPr>
              <a:t>(Bachelor  2012, Master 2013 auf Russisch</a:t>
            </a:r>
            <a:r>
              <a:rPr lang="de-DE" dirty="0"/>
              <a:t>)</a:t>
            </a:r>
          </a:p>
        </p:txBody>
      </p:sp>
      <p:sp>
        <p:nvSpPr>
          <p:cNvPr id="19" name="Rettangolo 18"/>
          <p:cNvSpPr/>
          <p:nvPr/>
        </p:nvSpPr>
        <p:spPr>
          <a:xfrm rot="21173605">
            <a:off x="5986666" y="1777689"/>
            <a:ext cx="24938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2570"/>
                </a:solidFill>
              </a:rPr>
              <a:t>Belarus </a:t>
            </a:r>
            <a:r>
              <a:rPr lang="de-DE" dirty="0">
                <a:solidFill>
                  <a:srgbClr val="002570"/>
                </a:solidFill>
              </a:rPr>
              <a:t>(seit 2008 in Arbeit)</a:t>
            </a:r>
            <a:endParaRPr lang="de-DE" dirty="0"/>
          </a:p>
        </p:txBody>
      </p:sp>
      <p:sp useBgFill="1">
        <p:nvSpPr>
          <p:cNvPr id="20" name="Rettangolo 19"/>
          <p:cNvSpPr/>
          <p:nvPr/>
        </p:nvSpPr>
        <p:spPr>
          <a:xfrm>
            <a:off x="327734" y="1112241"/>
            <a:ext cx="2011020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Sommerkurse Danzig 1989 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SDU-RC 2014 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G-I (Dorothea L</a:t>
            </a: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de-DE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vy-Hillerich</a:t>
            </a:r>
            <a:r>
              <a:rPr lang="de-DE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+Bosch-Stiftung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0F3976-1989-9D1C-F9AA-7AB2539E6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653" y="108991"/>
            <a:ext cx="426607" cy="3903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0FD626-4DCB-47FE-87A9-28C18EEF096F}"/>
              </a:ext>
            </a:extLst>
          </p:cNvPr>
          <p:cNvSpPr txBox="1">
            <a:spLocks/>
          </p:cNvSpPr>
          <p:nvPr/>
        </p:nvSpPr>
        <p:spPr>
          <a:xfrm>
            <a:off x="464644" y="594698"/>
            <a:ext cx="8123148" cy="431786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800" b="1" dirty="0">
                <a:latin typeface="+mj-lt"/>
              </a:rPr>
              <a:t>Entwicklung des Hochschulprojekts/Europaprojekts</a:t>
            </a:r>
            <a:endParaRPr lang="en-GB" sz="2800" b="1" dirty="0">
              <a:latin typeface="+mj-lt"/>
            </a:endParaRPr>
          </a:p>
        </p:txBody>
      </p:sp>
      <p:sp>
        <p:nvSpPr>
          <p:cNvPr id="6" name="Titolo 12">
            <a:extLst>
              <a:ext uri="{FF2B5EF4-FFF2-40B4-BE49-F238E27FC236}">
                <a16:creationId xmlns:a16="http://schemas.microsoft.com/office/drawing/2014/main" id="{2D33CF9D-B2DD-BBBF-D74C-0641E17230F4}"/>
              </a:ext>
            </a:extLst>
          </p:cNvPr>
          <p:cNvSpPr txBox="1">
            <a:spLocks/>
          </p:cNvSpPr>
          <p:nvPr/>
        </p:nvSpPr>
        <p:spPr>
          <a:xfrm>
            <a:off x="0" y="260052"/>
            <a:ext cx="301020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8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A2EC55A-6E19-EB0E-E22E-BFC4B3552AAF}"/>
              </a:ext>
            </a:extLst>
          </p:cNvPr>
          <p:cNvSpPr txBox="1">
            <a:spLocks/>
          </p:cNvSpPr>
          <p:nvPr/>
        </p:nvSpPr>
        <p:spPr>
          <a:xfrm>
            <a:off x="80740" y="88271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2715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4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59E65-B12D-5974-CC58-503036204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C247-4537-0667-5462-8DDE7C1C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1543"/>
          </a:xfrm>
        </p:spPr>
        <p:txBody>
          <a:bodyPr>
            <a:normAutofit fontScale="90000"/>
          </a:bodyPr>
          <a:lstStyle/>
          <a:p>
            <a:pPr algn="r"/>
            <a:b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AD24EE1-56F4-6CAE-95DB-E26C4A9E9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6" y="1139218"/>
            <a:ext cx="7965523" cy="3738608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E39870-C17B-8736-F1AD-84FA9876B558}"/>
              </a:ext>
            </a:extLst>
          </p:cNvPr>
          <p:cNvSpPr txBox="1"/>
          <p:nvPr/>
        </p:nvSpPr>
        <p:spPr>
          <a:xfrm>
            <a:off x="162046" y="5134006"/>
            <a:ext cx="8852353" cy="1508105"/>
          </a:xfrm>
          <a:prstGeom prst="rect">
            <a:avLst/>
          </a:prstGeom>
          <a:gradFill>
            <a:gsLst>
              <a:gs pos="87500">
                <a:schemeClr val="accent3">
                  <a:lumMod val="60000"/>
                  <a:lumOff val="40000"/>
                </a:schemeClr>
              </a:gs>
              <a:gs pos="59000">
                <a:schemeClr val="accent2">
                  <a:lumMod val="3000"/>
                  <a:lumOff val="97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ALLE (</a:t>
            </a:r>
            <a:r>
              <a:rPr lang="it-IT" sz="2800" dirty="0" err="1"/>
              <a:t>auch</a:t>
            </a:r>
            <a:r>
              <a:rPr lang="it-IT" sz="2800" dirty="0"/>
              <a:t> die </a:t>
            </a:r>
            <a:r>
              <a:rPr lang="it-IT" sz="2800" dirty="0" err="1"/>
              <a:t>nur</a:t>
            </a:r>
            <a:r>
              <a:rPr lang="it-IT" sz="2800" dirty="0"/>
              <a:t> in </a:t>
            </a:r>
            <a:r>
              <a:rPr lang="it-IT" sz="2800" dirty="0" err="1"/>
              <a:t>Druckform</a:t>
            </a:r>
            <a:r>
              <a:rPr lang="it-IT" sz="2800" dirty="0"/>
              <a:t> </a:t>
            </a:r>
            <a:r>
              <a:rPr lang="it-IT" sz="2800" dirty="0" err="1"/>
              <a:t>erschienenen</a:t>
            </a:r>
            <a:r>
              <a:rPr lang="it-IT" sz="2800" dirty="0"/>
              <a:t>) RAHMENCURRICULA:</a:t>
            </a:r>
            <a:endParaRPr lang="it-IT" sz="2800" b="1" dirty="0"/>
          </a:p>
          <a:p>
            <a:pPr algn="ctr"/>
            <a:r>
              <a:rPr lang="it-IT" b="1" dirty="0">
                <a:hlinkClick r:id="rId3"/>
              </a:rPr>
              <a:t>https://www.goethe.de/de/spr/sbp/rcm.html</a:t>
            </a:r>
            <a:endParaRPr lang="it-IT" b="1" dirty="0"/>
          </a:p>
          <a:p>
            <a:pPr algn="ctr"/>
            <a:r>
              <a:rPr lang="it-IT" b="1" dirty="0">
                <a:hlinkClick r:id="rId4"/>
              </a:rPr>
              <a:t>https://sdustudienbegleitenderdeutschunterricht.wordpress.com/rahmencurricula/</a:t>
            </a:r>
            <a:endParaRPr lang="it-IT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6D57A6-C5E8-AA91-D2F3-9A202120E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633" y="106457"/>
            <a:ext cx="426607" cy="39030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2A7BCE6-0190-2AF4-0284-45132AE549DE}"/>
              </a:ext>
            </a:extLst>
          </p:cNvPr>
          <p:cNvSpPr txBox="1">
            <a:spLocks/>
          </p:cNvSpPr>
          <p:nvPr/>
        </p:nvSpPr>
        <p:spPr>
          <a:xfrm>
            <a:off x="73760" y="157365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9" name="Titolo 12">
            <a:extLst>
              <a:ext uri="{FF2B5EF4-FFF2-40B4-BE49-F238E27FC236}">
                <a16:creationId xmlns:a16="http://schemas.microsoft.com/office/drawing/2014/main" id="{1751CA0B-9A7B-64A6-4441-55575C43F6B2}"/>
              </a:ext>
            </a:extLst>
          </p:cNvPr>
          <p:cNvSpPr txBox="1">
            <a:spLocks/>
          </p:cNvSpPr>
          <p:nvPr/>
        </p:nvSpPr>
        <p:spPr>
          <a:xfrm>
            <a:off x="12424" y="384844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1598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916" y="1824556"/>
            <a:ext cx="7996876" cy="488939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88203" y="808893"/>
            <a:ext cx="744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Das</a:t>
            </a:r>
            <a:r>
              <a:rPr lang="it-IT" sz="2400" b="1" dirty="0"/>
              <a:t> </a:t>
            </a:r>
            <a:r>
              <a:rPr lang="it-IT" sz="2400" b="1" dirty="0" err="1"/>
              <a:t>bildungspolitisch</a:t>
            </a:r>
            <a:r>
              <a:rPr lang="it-IT" sz="2400" b="1" dirty="0"/>
              <a:t> und </a:t>
            </a:r>
            <a:r>
              <a:rPr lang="it-IT" sz="2400" b="1" dirty="0" err="1"/>
              <a:t>sprachdidaktisch</a:t>
            </a:r>
            <a:r>
              <a:rPr lang="it-IT" sz="2400" b="1" dirty="0"/>
              <a:t> </a:t>
            </a:r>
            <a:r>
              <a:rPr lang="it-IT" sz="2400" b="1" dirty="0" err="1"/>
              <a:t>relevante</a:t>
            </a:r>
            <a:endParaRPr lang="it-IT" sz="2400" b="1" dirty="0"/>
          </a:p>
          <a:p>
            <a:pPr algn="ctr"/>
            <a:r>
              <a:rPr lang="it-IT" sz="2400" b="1" dirty="0" err="1"/>
              <a:t>Ziel</a:t>
            </a:r>
            <a:r>
              <a:rPr lang="it-IT" sz="2400" b="1" dirty="0"/>
              <a:t> </a:t>
            </a:r>
            <a:r>
              <a:rPr lang="it-IT" sz="2400" b="1" dirty="0" err="1"/>
              <a:t>der</a:t>
            </a:r>
            <a:r>
              <a:rPr lang="it-IT" sz="2400" b="1" dirty="0"/>
              <a:t> </a:t>
            </a:r>
            <a:r>
              <a:rPr lang="it-IT" sz="2400" b="1" dirty="0" err="1"/>
              <a:t>Rahmencurricula</a:t>
            </a:r>
            <a:r>
              <a:rPr lang="it-IT" sz="2400" b="1" dirty="0"/>
              <a:t>  </a:t>
            </a:r>
            <a:endParaRPr lang="it-IT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9003FD8-88E4-5473-57EB-55673CF2901A}"/>
              </a:ext>
            </a:extLst>
          </p:cNvPr>
          <p:cNvSpPr txBox="1">
            <a:spLocks noChangeArrowheads="1"/>
          </p:cNvSpPr>
          <p:nvPr/>
        </p:nvSpPr>
        <p:spPr>
          <a:xfrm>
            <a:off x="6634556" y="5885161"/>
            <a:ext cx="1780674" cy="607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de-DE" b="1" dirty="0">
                <a:solidFill>
                  <a:srgbClr val="00FF99"/>
                </a:solidFill>
                <a:latin typeface="Arial" charset="0"/>
              </a:rPr>
            </a:br>
            <a:r>
              <a:rPr lang="de-DE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 Kroatien 2007, S.61</a:t>
            </a:r>
            <a:br>
              <a:rPr lang="de-DE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7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7356E70-C5F5-271B-F598-462DE03F4CC1}"/>
              </a:ext>
            </a:extLst>
          </p:cNvPr>
          <p:cNvSpPr txBox="1">
            <a:spLocks/>
          </p:cNvSpPr>
          <p:nvPr/>
        </p:nvSpPr>
        <p:spPr>
          <a:xfrm>
            <a:off x="74581" y="64107"/>
            <a:ext cx="8212499" cy="27412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09A15A-AF62-5FF4-6643-0054F173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792" y="231430"/>
            <a:ext cx="426607" cy="390309"/>
          </a:xfrm>
          <a:prstGeom prst="rect">
            <a:avLst/>
          </a:prstGeom>
        </p:spPr>
      </p:pic>
      <p:sp>
        <p:nvSpPr>
          <p:cNvPr id="10" name="Titolo 12">
            <a:extLst>
              <a:ext uri="{FF2B5EF4-FFF2-40B4-BE49-F238E27FC236}">
                <a16:creationId xmlns:a16="http://schemas.microsoft.com/office/drawing/2014/main" id="{AA633BB6-7695-C206-ED75-E30D3D2348F1}"/>
              </a:ext>
            </a:extLst>
          </p:cNvPr>
          <p:cNvSpPr txBox="1">
            <a:spLocks/>
          </p:cNvSpPr>
          <p:nvPr/>
        </p:nvSpPr>
        <p:spPr>
          <a:xfrm>
            <a:off x="-12058" y="291325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6048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030" y="914400"/>
            <a:ext cx="5150735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de-DE" b="1" dirty="0">
                <a:solidFill>
                  <a:srgbClr val="00FF99"/>
                </a:solidFill>
                <a:latin typeface="Arial" charset="0"/>
              </a:rPr>
            </a:br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RAHMENCURRICULUM:</a:t>
            </a:r>
            <a:b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2D6C62-816B-FE6B-F0D3-5A4C5C27C33E}"/>
              </a:ext>
            </a:extLst>
          </p:cNvPr>
          <p:cNvSpPr txBox="1"/>
          <p:nvPr/>
        </p:nvSpPr>
        <p:spPr>
          <a:xfrm>
            <a:off x="390937" y="1865694"/>
            <a:ext cx="4273342" cy="2062103"/>
          </a:xfrm>
          <a:prstGeom prst="rect">
            <a:avLst/>
          </a:prstGeom>
          <a:gradFill>
            <a:gsLst>
              <a:gs pos="6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3200" dirty="0">
                <a:solidFill>
                  <a:srgbClr val="000000"/>
                </a:solidFill>
                <a:cs typeface="Times New Roman" pitchFamily="18" charset="0"/>
              </a:rPr>
              <a:t>Formulierung von </a:t>
            </a:r>
            <a:r>
              <a:rPr lang="de-DE" sz="3200" i="1" dirty="0">
                <a:solidFill>
                  <a:srgbClr val="000000"/>
                </a:solidFill>
                <a:cs typeface="Times New Roman" pitchFamily="18" charset="0"/>
              </a:rPr>
              <a:t>Rahmen</a:t>
            </a:r>
            <a:r>
              <a:rPr lang="de-DE" sz="3200" dirty="0">
                <a:solidFill>
                  <a:srgbClr val="000000"/>
                </a:solidFill>
                <a:cs typeface="Times New Roman" pitchFamily="18" charset="0"/>
              </a:rPr>
              <a:t>bedingungen (Referenz</a:t>
            </a:r>
            <a:r>
              <a:rPr lang="de-DE" sz="3200" i="1" dirty="0">
                <a:solidFill>
                  <a:srgbClr val="000000"/>
                </a:solidFill>
                <a:cs typeface="Times New Roman" pitchFamily="18" charset="0"/>
              </a:rPr>
              <a:t>rahmen </a:t>
            </a:r>
            <a:r>
              <a:rPr lang="de-DE" sz="3200" dirty="0">
                <a:solidFill>
                  <a:srgbClr val="000000"/>
                </a:solidFill>
                <a:cs typeface="Times New Roman" pitchFamily="18" charset="0"/>
              </a:rPr>
              <a:t>für den Hochschulbereich)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96844-46E7-F66D-E697-558D684623EE}"/>
              </a:ext>
            </a:extLst>
          </p:cNvPr>
          <p:cNvSpPr txBox="1"/>
          <p:nvPr/>
        </p:nvSpPr>
        <p:spPr>
          <a:xfrm>
            <a:off x="2406206" y="4110038"/>
            <a:ext cx="5405377" cy="2554545"/>
          </a:xfrm>
          <a:prstGeom prst="rect">
            <a:avLst/>
          </a:prstGeom>
          <a:gradFill>
            <a:gsLst>
              <a:gs pos="6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000000"/>
                </a:solidFill>
                <a:cs typeface="Times New Roman" pitchFamily="18" charset="0"/>
              </a:rPr>
              <a:t>Hilfe/Vorschlag für Planung von Lehr- /Lernprozessen und Curricula ohne Eingriff in Autonomie der Hochschulen und Universitäten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7A2142-8994-B33B-3735-3C8E26739765}"/>
              </a:ext>
            </a:extLst>
          </p:cNvPr>
          <p:cNvSpPr txBox="1"/>
          <p:nvPr/>
        </p:nvSpPr>
        <p:spPr>
          <a:xfrm>
            <a:off x="5108895" y="1914301"/>
            <a:ext cx="3878846" cy="1569660"/>
          </a:xfrm>
          <a:prstGeom prst="rect">
            <a:avLst/>
          </a:prstGeom>
          <a:gradFill>
            <a:gsLst>
              <a:gs pos="6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000000"/>
                </a:solidFill>
                <a:cs typeface="Times New Roman" pitchFamily="18" charset="0"/>
              </a:rPr>
              <a:t>kein vorgeschriebenes Lehrprogramm/ kein Lehrplan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4785F85-8D5E-DB1C-C7C6-F19F832E33C5}"/>
              </a:ext>
            </a:extLst>
          </p:cNvPr>
          <p:cNvSpPr txBox="1">
            <a:spLocks/>
          </p:cNvSpPr>
          <p:nvPr/>
        </p:nvSpPr>
        <p:spPr>
          <a:xfrm>
            <a:off x="99710" y="121074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9C9CC9-F9E5-2F05-2579-6456FA98B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048" y="134694"/>
            <a:ext cx="426607" cy="390309"/>
          </a:xfrm>
          <a:prstGeom prst="rect">
            <a:avLst/>
          </a:prstGeom>
        </p:spPr>
      </p:pic>
      <p:sp>
        <p:nvSpPr>
          <p:cNvPr id="7" name="Titolo 12">
            <a:extLst>
              <a:ext uri="{FF2B5EF4-FFF2-40B4-BE49-F238E27FC236}">
                <a16:creationId xmlns:a16="http://schemas.microsoft.com/office/drawing/2014/main" id="{D2C8F8DD-BBC8-F584-A044-E8C4DF3EC5D8}"/>
              </a:ext>
            </a:extLst>
          </p:cNvPr>
          <p:cNvSpPr txBox="1">
            <a:spLocks/>
          </p:cNvSpPr>
          <p:nvPr/>
        </p:nvSpPr>
        <p:spPr>
          <a:xfrm>
            <a:off x="0" y="352382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938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FFF596-ED24-BA6D-A1E1-3174F3704536}"/>
              </a:ext>
            </a:extLst>
          </p:cNvPr>
          <p:cNvSpPr txBox="1"/>
          <p:nvPr/>
        </p:nvSpPr>
        <p:spPr>
          <a:xfrm>
            <a:off x="5338548" y="1744851"/>
            <a:ext cx="35789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                    </a:t>
            </a:r>
            <a:r>
              <a:rPr lang="it-IT" sz="2800" dirty="0" err="1"/>
              <a:t>GeR</a:t>
            </a:r>
            <a:r>
              <a:rPr lang="it-IT" sz="2800" dirty="0"/>
              <a:t> 2001 u.</a:t>
            </a:r>
          </a:p>
          <a:p>
            <a:r>
              <a:rPr lang="it-IT" sz="2800" dirty="0"/>
              <a:t>                    </a:t>
            </a:r>
            <a:r>
              <a:rPr lang="it-IT" sz="2800" dirty="0" err="1"/>
              <a:t>Begleitband</a:t>
            </a:r>
            <a:r>
              <a:rPr lang="it-IT" sz="2800" dirty="0"/>
              <a:t>                             </a:t>
            </a:r>
          </a:p>
          <a:p>
            <a:r>
              <a:rPr lang="it-IT" sz="2800" dirty="0"/>
              <a:t>                    2020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936807" y="1810798"/>
            <a:ext cx="4274177" cy="4667248"/>
          </a:xfrm>
          <a:gradFill flip="none" rotWithShape="1">
            <a:gsLst>
              <a:gs pos="0">
                <a:srgbClr val="FFFF00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Prinzipien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Ziele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Inhalte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Methoden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Beurteilung und Bewertung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Schlussbemerkungen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de-DE" sz="3500" b="1" dirty="0">
                <a:latin typeface="Calibri"/>
              </a:rPr>
              <a:t>Glossar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endParaRPr lang="de-DE" sz="3500" b="1" dirty="0">
              <a:latin typeface="Calibri"/>
            </a:endParaRPr>
          </a:p>
          <a:p>
            <a:pPr marL="514350" lvl="0" indent="-514350">
              <a:buFont typeface="+mj-lt"/>
              <a:buAutoNum type="arabicPeriod" startAt="9"/>
            </a:pPr>
            <a:r>
              <a:rPr lang="de-DE" sz="3500" b="1" dirty="0">
                <a:latin typeface="Calibri"/>
              </a:rPr>
              <a:t>Bibliografie</a:t>
            </a:r>
          </a:p>
          <a:p>
            <a:pPr marL="0" lvl="0" indent="0">
              <a:buNone/>
            </a:pPr>
            <a:endParaRPr lang="de-DE" sz="3200" dirty="0">
              <a:latin typeface="Arial" charset="0"/>
            </a:endParaRPr>
          </a:p>
          <a:p>
            <a:endParaRPr lang="de-DE" sz="3200" kern="0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de-DE" sz="3200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4592" y="924194"/>
            <a:ext cx="8003231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/>
              <a:t>Bestandteile</a:t>
            </a:r>
            <a:r>
              <a:rPr lang="en-US" sz="3200" b="1" dirty="0"/>
              <a:t> der </a:t>
            </a:r>
            <a:r>
              <a:rPr lang="en-US" sz="3200" b="1" dirty="0" err="1"/>
              <a:t>Textform</a:t>
            </a:r>
            <a:r>
              <a:rPr lang="en-US" sz="3200" b="1" dirty="0"/>
              <a:t> ,,</a:t>
            </a:r>
            <a:r>
              <a:rPr lang="en-US" sz="3200" dirty="0" err="1"/>
              <a:t>Rahmencurriculum</a:t>
            </a:r>
            <a:r>
              <a:rPr lang="en-US" sz="3200" dirty="0"/>
              <a:t>”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9962E0-4670-11CC-0A1B-7675F7290815}"/>
              </a:ext>
            </a:extLst>
          </p:cNvPr>
          <p:cNvSpPr txBox="1"/>
          <p:nvPr/>
        </p:nvSpPr>
        <p:spPr>
          <a:xfrm>
            <a:off x="5280182" y="3351237"/>
            <a:ext cx="35789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Sprach</a:t>
            </a:r>
            <a:r>
              <a:rPr lang="it-IT" sz="2800" dirty="0"/>
              <a:t>- und </a:t>
            </a:r>
            <a:r>
              <a:rPr lang="it-IT" sz="2800" dirty="0" err="1"/>
              <a:t>Bildungspolitik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Lehrer:innenbildung</a:t>
            </a:r>
            <a:r>
              <a:rPr lang="it-IT" sz="2800" dirty="0"/>
              <a:t>/ </a:t>
            </a:r>
            <a:r>
              <a:rPr lang="it-IT" sz="2800" dirty="0" err="1"/>
              <a:t>Lehrer:innenaus</a:t>
            </a:r>
            <a:r>
              <a:rPr lang="it-IT" sz="2800" dirty="0"/>
              <a:t>- und  -</a:t>
            </a:r>
            <a:r>
              <a:rPr lang="it-IT" sz="2800" dirty="0" err="1"/>
              <a:t>fortbildung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C7E79784-149F-9B17-C34E-B65A69D31925}"/>
              </a:ext>
            </a:extLst>
          </p:cNvPr>
          <p:cNvSpPr/>
          <p:nvPr/>
        </p:nvSpPr>
        <p:spPr>
          <a:xfrm>
            <a:off x="4374179" y="1886447"/>
            <a:ext cx="644056" cy="2494722"/>
          </a:xfrm>
          <a:prstGeom prst="rightBrace">
            <a:avLst>
              <a:gd name="adj1" fmla="val 8333"/>
              <a:gd name="adj2" fmla="val 50637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BCB94A26-29D3-569E-C07A-3F1CC2CC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345" y="1800118"/>
            <a:ext cx="724461" cy="1077526"/>
          </a:xfrm>
          <a:prstGeom prst="rect">
            <a:avLst/>
          </a:prstGeom>
        </p:spPr>
      </p:pic>
      <p:pic>
        <p:nvPicPr>
          <p:cNvPr id="6" name="Immagine 5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8C8ECD70-45ED-AE13-B3C8-F92B02E19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01" y="2052320"/>
            <a:ext cx="697494" cy="107752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247F922B-7FF1-5599-15FD-1C48C2E51C72}"/>
              </a:ext>
            </a:extLst>
          </p:cNvPr>
          <p:cNvSpPr txBox="1">
            <a:spLocks/>
          </p:cNvSpPr>
          <p:nvPr/>
        </p:nvSpPr>
        <p:spPr>
          <a:xfrm>
            <a:off x="94052" y="87056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3B070DA-34C3-A012-1DAA-A7F8CD23C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41" y="78559"/>
            <a:ext cx="426607" cy="390309"/>
          </a:xfrm>
          <a:prstGeom prst="rect">
            <a:avLst/>
          </a:prstGeom>
        </p:spPr>
      </p:pic>
      <p:sp>
        <p:nvSpPr>
          <p:cNvPr id="14" name="Titolo 12">
            <a:extLst>
              <a:ext uri="{FF2B5EF4-FFF2-40B4-BE49-F238E27FC236}">
                <a16:creationId xmlns:a16="http://schemas.microsoft.com/office/drawing/2014/main" id="{A9A3176D-B37E-E776-2398-52249EE48737}"/>
              </a:ext>
            </a:extLst>
          </p:cNvPr>
          <p:cNvSpPr txBox="1">
            <a:spLocks/>
          </p:cNvSpPr>
          <p:nvPr/>
        </p:nvSpPr>
        <p:spPr>
          <a:xfrm>
            <a:off x="0" y="307347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7B953B-9400-D7B1-7395-C9E2143C5444}"/>
              </a:ext>
            </a:extLst>
          </p:cNvPr>
          <p:cNvSpPr txBox="1"/>
          <p:nvPr/>
        </p:nvSpPr>
        <p:spPr>
          <a:xfrm>
            <a:off x="845947" y="5349031"/>
            <a:ext cx="2281148" cy="584775"/>
          </a:xfrm>
          <a:prstGeom prst="rect">
            <a:avLst/>
          </a:prstGeom>
          <a:gradFill>
            <a:gsLst>
              <a:gs pos="36000">
                <a:srgbClr val="FFFF00"/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8.  </a:t>
            </a:r>
            <a:r>
              <a:rPr lang="fr-FR" altLang="it-IT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Anhänge</a:t>
            </a:r>
            <a:endParaRPr lang="it-IT" altLang="it-IT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77905" y="2168611"/>
            <a:ext cx="8537247" cy="4773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7432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/>
              <a:buChar char="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mbria"/>
              </a:defRPr>
            </a:lvl1pPr>
            <a:lvl2pPr marL="640080" marR="0" lvl="1" indent="-27432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DDDDD"/>
              </a:buClr>
              <a:buSzPct val="80000"/>
              <a:buFont typeface="Wingdings 2"/>
              <a:buChar char=""/>
              <a:tabLst/>
              <a:def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Cambria"/>
              </a:defRPr>
            </a:lvl2pPr>
            <a:lvl3pPr marL="914400" marR="0" lvl="2" indent="-18288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2C2C2"/>
              </a:buClr>
              <a:buSzPct val="60000"/>
              <a:buFont typeface="Wingdings"/>
              <a:buChar char="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mbria"/>
              </a:defRPr>
            </a:lvl3pPr>
            <a:lvl4pPr marL="1188720" marR="0" lvl="3" indent="-18288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BEBEB"/>
              </a:buClr>
              <a:buSzPct val="60000"/>
              <a:buFont typeface="Wingdings"/>
              <a:buChar char="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mbria"/>
              </a:defRPr>
            </a:lvl4pPr>
            <a:lvl5pPr marL="1463040" marR="0" lvl="4" indent="-18288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5D5D5"/>
              </a:buClr>
              <a:buSzPct val="68000"/>
              <a:buFont typeface="Wingdings 2"/>
              <a:buChar char="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mbria"/>
              </a:defRPr>
            </a:lvl5pPr>
          </a:lstStyle>
          <a:p>
            <a:pPr marL="457200" indent="-457200">
              <a:buClr>
                <a:srgbClr val="002060"/>
              </a:buClr>
              <a:buFont typeface="Arial" pitchFamily="34"/>
              <a:buChar char="•"/>
              <a:defRPr/>
            </a:pPr>
            <a:r>
              <a:rPr lang="de-DE" sz="3000" dirty="0">
                <a:latin typeface="Calibri"/>
              </a:rPr>
              <a:t>Kommunikations- und Handlungsorientierung</a:t>
            </a:r>
          </a:p>
          <a:p>
            <a:pPr marL="457200" indent="-457200">
              <a:buClr>
                <a:srgbClr val="002060"/>
              </a:buClr>
              <a:buFont typeface="Arial" pitchFamily="34"/>
              <a:buChar char="•"/>
              <a:defRPr/>
            </a:pPr>
            <a:r>
              <a:rPr lang="de-DE" sz="3000" dirty="0">
                <a:latin typeface="Calibri"/>
              </a:rPr>
              <a:t>Sensibilisierung für interkulturelle Aspekte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Arial" pitchFamily="34"/>
              <a:buChar char="•"/>
              <a:tabLst/>
              <a:defRPr/>
            </a:pPr>
            <a:r>
              <a:rPr kumimoji="0" lang="de-D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Entfaltung und Förderung von </a:t>
            </a:r>
            <a:r>
              <a:rPr kumimoji="0" lang="de-DE" sz="3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Lernerautonomie</a:t>
            </a:r>
            <a:endParaRPr kumimoji="0" lang="de-DE" sz="3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Arial" pitchFamily="34"/>
              <a:buChar char="•"/>
              <a:tabLst/>
              <a:defRPr/>
            </a:pPr>
            <a:r>
              <a:rPr kumimoji="0" lang="de-DE" sz="3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Lernerorientierung</a:t>
            </a:r>
            <a:r>
              <a:rPr kumimoji="0" lang="de-D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und eine sich daraus ergebende Veränderung der Rolle des Lehrenden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Arial" pitchFamily="34"/>
              <a:buChar char="•"/>
              <a:tabLst/>
              <a:defRPr/>
            </a:pPr>
            <a:r>
              <a:rPr kumimoji="0" lang="de-D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Berufs- und Fachbezogenheit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Arial" pitchFamily="34"/>
              <a:buChar char="•"/>
              <a:tabLst/>
              <a:defRPr/>
            </a:pPr>
            <a:r>
              <a:rPr kumimoji="0" lang="de-D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Methoden- und Medienvielfalt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/>
              <a:buChar char="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D2A1B0-FC47-D4FB-6197-A9491CE6A3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627" y="124276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F385D3-BC4C-9F19-07B7-166F4B83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36" y="134694"/>
            <a:ext cx="605519" cy="553998"/>
          </a:xfrm>
          <a:prstGeom prst="rect">
            <a:avLst/>
          </a:prstGeom>
        </p:spPr>
      </p:pic>
      <p:sp>
        <p:nvSpPr>
          <p:cNvPr id="5" name="Titolo 12">
            <a:extLst>
              <a:ext uri="{FF2B5EF4-FFF2-40B4-BE49-F238E27FC236}">
                <a16:creationId xmlns:a16="http://schemas.microsoft.com/office/drawing/2014/main" id="{84AB6F0E-6A6A-7888-893F-DAAB88F7866E}"/>
              </a:ext>
            </a:extLst>
          </p:cNvPr>
          <p:cNvSpPr txBox="1">
            <a:spLocks/>
          </p:cNvSpPr>
          <p:nvPr/>
        </p:nvSpPr>
        <p:spPr>
          <a:xfrm>
            <a:off x="0" y="540783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FA12ED-B396-C332-784A-19BDDEB1378A}"/>
              </a:ext>
            </a:extLst>
          </p:cNvPr>
          <p:cNvSpPr txBox="1"/>
          <p:nvPr/>
        </p:nvSpPr>
        <p:spPr>
          <a:xfrm>
            <a:off x="576470" y="993111"/>
            <a:ext cx="7802665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altLang="it-IT" sz="3200" b="1" dirty="0"/>
              <a:t>1. PRINZIPIEN </a:t>
            </a:r>
            <a:r>
              <a:rPr lang="it-IT" sz="3200" dirty="0" err="1"/>
              <a:t>der</a:t>
            </a:r>
            <a:r>
              <a:rPr lang="it-IT" sz="3200" dirty="0"/>
              <a:t> SDU/SFU-</a:t>
            </a:r>
            <a:r>
              <a:rPr lang="it-IT" sz="3200" dirty="0" err="1"/>
              <a:t>Rahmencurricula</a:t>
            </a:r>
            <a:r>
              <a:rPr lang="fr-FR" altLang="it-IT" sz="3200" b="1" dirty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527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1015" y="1825625"/>
            <a:ext cx="8845062" cy="47773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altLang="it-IT" b="1" dirty="0" err="1"/>
              <a:t>Bereich</a:t>
            </a:r>
            <a:r>
              <a:rPr lang="fr-FR" altLang="it-IT" b="1" dirty="0"/>
              <a:t> </a:t>
            </a:r>
            <a:r>
              <a:rPr lang="fr-FR" altLang="it-IT" b="1" dirty="0" err="1"/>
              <a:t>Fertigkeiten</a:t>
            </a:r>
            <a:r>
              <a:rPr lang="fr-FR" altLang="it-IT" b="1" dirty="0"/>
              <a:t> </a:t>
            </a:r>
            <a:r>
              <a:rPr lang="fr-FR" altLang="it-IT" b="1" dirty="0" err="1"/>
              <a:t>und</a:t>
            </a:r>
            <a:r>
              <a:rPr lang="fr-FR" altLang="it-IT" b="1" dirty="0"/>
              <a:t> </a:t>
            </a:r>
            <a:r>
              <a:rPr lang="fr-FR" altLang="it-IT" b="1" dirty="0" err="1"/>
              <a:t>Fähigkeiten</a:t>
            </a:r>
            <a:r>
              <a:rPr lang="fr-FR" altLang="it-IT" b="1" dirty="0"/>
              <a:t>: </a:t>
            </a:r>
            <a:r>
              <a:rPr lang="fr-FR" altLang="it-IT" b="1" dirty="0" err="1"/>
              <a:t>prozedurales</a:t>
            </a:r>
            <a:r>
              <a:rPr lang="fr-FR" altLang="it-IT" b="1" dirty="0"/>
              <a:t> </a:t>
            </a:r>
            <a:r>
              <a:rPr lang="fr-FR" altLang="it-IT" b="1" dirty="0" err="1"/>
              <a:t>Wissen</a:t>
            </a:r>
            <a:r>
              <a:rPr lang="fr-FR" altLang="it-IT" b="1" dirty="0"/>
              <a:t>/savoir faire </a:t>
            </a:r>
            <a:r>
              <a:rPr lang="fr-FR" altLang="it-IT" dirty="0"/>
              <a:t>(</a:t>
            </a:r>
            <a:r>
              <a:rPr lang="fr-FR" altLang="it-IT" dirty="0" err="1"/>
              <a:t>GeR</a:t>
            </a:r>
            <a:r>
              <a:rPr lang="fr-FR" altLang="it-IT" dirty="0"/>
              <a:t> 2001 Kap.5.1)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altLang="it-IT" dirty="0" err="1"/>
              <a:t>Beispiele</a:t>
            </a:r>
            <a:r>
              <a:rPr lang="fr-FR" altLang="it-IT" dirty="0"/>
              <a:t>: </a:t>
            </a:r>
          </a:p>
          <a:p>
            <a:pPr>
              <a:lnSpc>
                <a:spcPct val="120000"/>
              </a:lnSpc>
            </a:pPr>
            <a:r>
              <a:rPr lang="fr-FR" altLang="it-IT" dirty="0"/>
              <a:t>mit </a:t>
            </a:r>
            <a:r>
              <a:rPr lang="fr-FR" altLang="it-IT" dirty="0" err="1"/>
              <a:t>hochschulrelevanten</a:t>
            </a:r>
            <a:r>
              <a:rPr lang="fr-FR" altLang="it-IT" dirty="0"/>
              <a:t> </a:t>
            </a:r>
            <a:r>
              <a:rPr lang="fr-FR" altLang="it-IT" dirty="0" err="1"/>
              <a:t>Textsorten</a:t>
            </a:r>
            <a:r>
              <a:rPr lang="fr-FR" altLang="it-IT" dirty="0"/>
              <a:t> </a:t>
            </a:r>
            <a:r>
              <a:rPr lang="fr-FR" altLang="it-IT" dirty="0" err="1"/>
              <a:t>arbeiten</a:t>
            </a:r>
            <a:endParaRPr lang="fr-FR" altLang="it-IT" dirty="0"/>
          </a:p>
          <a:p>
            <a:pPr>
              <a:lnSpc>
                <a:spcPct val="120000"/>
              </a:lnSpc>
            </a:pPr>
            <a:r>
              <a:rPr lang="fr-FR" altLang="it-IT" dirty="0" err="1"/>
              <a:t>Lese-und</a:t>
            </a:r>
            <a:r>
              <a:rPr lang="fr-FR" altLang="it-IT" dirty="0"/>
              <a:t> </a:t>
            </a:r>
            <a:r>
              <a:rPr lang="fr-FR" altLang="it-IT" dirty="0" err="1"/>
              <a:t>Hörstile</a:t>
            </a:r>
            <a:r>
              <a:rPr lang="fr-FR" altLang="it-IT" dirty="0"/>
              <a:t> </a:t>
            </a:r>
            <a:r>
              <a:rPr lang="fr-FR" altLang="it-IT" dirty="0" err="1"/>
              <a:t>beherrschen</a:t>
            </a:r>
            <a:r>
              <a:rPr lang="fr-FR" altLang="it-IT" dirty="0"/>
              <a:t>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entsprechend</a:t>
            </a:r>
            <a:r>
              <a:rPr lang="fr-FR" altLang="it-IT" dirty="0"/>
              <a:t> den </a:t>
            </a:r>
            <a:r>
              <a:rPr lang="fr-FR" altLang="it-IT" dirty="0" err="1"/>
              <a:t>Lese-und</a:t>
            </a:r>
            <a:r>
              <a:rPr lang="fr-FR" altLang="it-IT" dirty="0"/>
              <a:t> </a:t>
            </a:r>
            <a:r>
              <a:rPr lang="fr-FR" altLang="it-IT" dirty="0" err="1"/>
              <a:t>Hörzielen</a:t>
            </a:r>
            <a:r>
              <a:rPr lang="fr-FR" altLang="it-IT" dirty="0"/>
              <a:t> </a:t>
            </a:r>
            <a:r>
              <a:rPr lang="fr-FR" altLang="it-IT" dirty="0" err="1"/>
              <a:t>einsetzen</a:t>
            </a:r>
            <a:r>
              <a:rPr lang="fr-FR" altLang="it-IT" dirty="0"/>
              <a:t> </a:t>
            </a:r>
          </a:p>
          <a:p>
            <a:pPr>
              <a:lnSpc>
                <a:spcPct val="120000"/>
              </a:lnSpc>
            </a:pPr>
            <a:r>
              <a:rPr lang="fr-FR" altLang="it-IT" dirty="0" err="1"/>
              <a:t>Fachinhalte</a:t>
            </a:r>
            <a:r>
              <a:rPr lang="fr-FR" altLang="it-IT" dirty="0"/>
              <a:t> mit </a:t>
            </a:r>
            <a:r>
              <a:rPr lang="fr-FR" altLang="it-IT" dirty="0" err="1"/>
              <a:t>fachspezifischen</a:t>
            </a:r>
            <a:r>
              <a:rPr lang="fr-FR" altLang="it-IT" dirty="0"/>
              <a:t> </a:t>
            </a:r>
            <a:r>
              <a:rPr lang="fr-FR" altLang="it-IT" dirty="0" err="1"/>
              <a:t>Sprachhandlungen</a:t>
            </a:r>
            <a:r>
              <a:rPr lang="fr-FR" altLang="it-IT" dirty="0"/>
              <a:t> </a:t>
            </a:r>
            <a:r>
              <a:rPr lang="fr-FR" altLang="it-IT" dirty="0" err="1"/>
              <a:t>erschliessen</a:t>
            </a:r>
            <a:r>
              <a:rPr lang="fr-FR" altLang="it-IT" dirty="0"/>
              <a:t> (</a:t>
            </a:r>
            <a:r>
              <a:rPr lang="fr-FR" altLang="it-IT" dirty="0" err="1"/>
              <a:t>Kommunikationsverfahren</a:t>
            </a:r>
            <a:r>
              <a:rPr lang="fr-FR" altLang="it-IT" dirty="0"/>
              <a:t>, </a:t>
            </a:r>
            <a:r>
              <a:rPr lang="fr-FR" altLang="it-IT" dirty="0" err="1"/>
              <a:t>wie</a:t>
            </a:r>
            <a:r>
              <a:rPr lang="fr-FR" altLang="it-IT" dirty="0"/>
              <a:t> </a:t>
            </a:r>
            <a:r>
              <a:rPr lang="fr-FR" altLang="it-IT" dirty="0" err="1"/>
              <a:t>definieren</a:t>
            </a:r>
            <a:r>
              <a:rPr lang="fr-FR" altLang="it-IT" dirty="0"/>
              <a:t>, </a:t>
            </a:r>
            <a:r>
              <a:rPr lang="fr-FR" altLang="it-IT" dirty="0" err="1"/>
              <a:t>klassifizieren</a:t>
            </a:r>
            <a:r>
              <a:rPr lang="fr-FR" altLang="it-IT" dirty="0"/>
              <a:t>, </a:t>
            </a:r>
            <a:r>
              <a:rPr lang="fr-FR" altLang="it-IT" dirty="0" err="1"/>
              <a:t>etc</a:t>
            </a:r>
            <a:r>
              <a:rPr lang="fr-FR" altLang="it-IT" dirty="0"/>
              <a:t>)</a:t>
            </a:r>
          </a:p>
          <a:p>
            <a:pPr>
              <a:lnSpc>
                <a:spcPct val="120000"/>
              </a:lnSpc>
            </a:pPr>
            <a:r>
              <a:rPr lang="fr-FR" altLang="it-IT" dirty="0" err="1"/>
              <a:t>über</a:t>
            </a:r>
            <a:r>
              <a:rPr lang="fr-FR" altLang="it-IT" dirty="0"/>
              <a:t> </a:t>
            </a:r>
            <a:r>
              <a:rPr lang="fr-FR" altLang="it-IT" dirty="0" err="1"/>
              <a:t>berufsübergreifende</a:t>
            </a:r>
            <a:r>
              <a:rPr lang="fr-FR" altLang="it-IT" dirty="0"/>
              <a:t> </a:t>
            </a:r>
            <a:r>
              <a:rPr lang="fr-FR" altLang="it-IT" dirty="0" err="1"/>
              <a:t>Kompetenzen</a:t>
            </a:r>
            <a:r>
              <a:rPr lang="fr-FR" altLang="it-IT" dirty="0"/>
              <a:t> </a:t>
            </a:r>
            <a:r>
              <a:rPr lang="fr-FR" altLang="it-IT" dirty="0" err="1"/>
              <a:t>verfügen</a:t>
            </a:r>
            <a:r>
              <a:rPr lang="fr-FR" altLang="it-IT" dirty="0"/>
              <a:t>, </a:t>
            </a:r>
            <a:r>
              <a:rPr lang="fr-FR" altLang="it-IT" dirty="0" err="1"/>
              <a:t>wie</a:t>
            </a:r>
            <a:r>
              <a:rPr lang="fr-FR" altLang="it-IT" dirty="0"/>
              <a:t> </a:t>
            </a:r>
            <a:r>
              <a:rPr lang="fr-FR" altLang="it-IT" dirty="0" err="1"/>
              <a:t>Frage</a:t>
            </a:r>
            <a:r>
              <a:rPr lang="fr-FR" altLang="it-IT" dirty="0"/>
              <a:t>-, </a:t>
            </a:r>
            <a:r>
              <a:rPr lang="fr-FR" altLang="it-IT" dirty="0" err="1"/>
              <a:t>Gesprächs</a:t>
            </a:r>
            <a:r>
              <a:rPr lang="fr-FR" altLang="it-IT" dirty="0"/>
              <a:t>-, Argumentations-, </a:t>
            </a:r>
            <a:r>
              <a:rPr lang="fr-FR" altLang="it-IT" dirty="0" err="1"/>
              <a:t>Moderations</a:t>
            </a:r>
            <a:r>
              <a:rPr lang="fr-FR" altLang="it-IT" dirty="0"/>
              <a:t>-, </a:t>
            </a:r>
            <a:r>
              <a:rPr lang="fr-FR" altLang="it-IT" dirty="0" err="1"/>
              <a:t>Visualisierungs</a:t>
            </a:r>
            <a:r>
              <a:rPr lang="fr-FR" altLang="it-IT" dirty="0"/>
              <a:t>- 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Präsentationstechniken</a:t>
            </a:r>
            <a:endParaRPr lang="fr-FR" altLang="it-IT" dirty="0"/>
          </a:p>
          <a:p>
            <a:endParaRPr lang="fr-FR" altLang="it-IT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62539" y="993111"/>
            <a:ext cx="427382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altLang="it-IT" sz="3200" b="1" dirty="0"/>
              <a:t>2. ZIELE</a:t>
            </a:r>
            <a:r>
              <a:rPr lang="fr-FR" altLang="it-IT" sz="3200" dirty="0"/>
              <a:t> (1)</a:t>
            </a:r>
            <a:endParaRPr lang="it-IT" sz="32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BA8D712-498A-E595-6378-CFF8E76520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55" y="80503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23D1AB5-19E0-0CB0-4EA7-9955ED34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048" y="134694"/>
            <a:ext cx="426607" cy="390309"/>
          </a:xfrm>
          <a:prstGeom prst="rect">
            <a:avLst/>
          </a:prstGeom>
        </p:spPr>
      </p:pic>
      <p:sp>
        <p:nvSpPr>
          <p:cNvPr id="5" name="Titolo 12">
            <a:extLst>
              <a:ext uri="{FF2B5EF4-FFF2-40B4-BE49-F238E27FC236}">
                <a16:creationId xmlns:a16="http://schemas.microsoft.com/office/drawing/2014/main" id="{ACC5A81B-2E74-93EE-5D7B-66D4729C57F5}"/>
              </a:ext>
            </a:extLst>
          </p:cNvPr>
          <p:cNvSpPr txBox="1">
            <a:spLocks/>
          </p:cNvSpPr>
          <p:nvPr/>
        </p:nvSpPr>
        <p:spPr>
          <a:xfrm>
            <a:off x="-51315" y="525003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354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9604" y="1748042"/>
            <a:ext cx="8801100" cy="497730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fr-FR" altLang="it-IT" b="1" dirty="0" err="1"/>
              <a:t>Bereich</a:t>
            </a:r>
            <a:r>
              <a:rPr lang="fr-FR" altLang="it-IT" b="1" dirty="0"/>
              <a:t> </a:t>
            </a:r>
            <a:r>
              <a:rPr lang="fr-FR" altLang="it-IT" b="1" dirty="0" err="1"/>
              <a:t>Wissen</a:t>
            </a:r>
            <a:r>
              <a:rPr lang="fr-FR" altLang="it-IT" b="1" dirty="0"/>
              <a:t> </a:t>
            </a:r>
            <a:r>
              <a:rPr lang="fr-FR" altLang="it-IT" b="1" dirty="0" err="1"/>
              <a:t>und</a:t>
            </a:r>
            <a:r>
              <a:rPr lang="fr-FR" altLang="it-IT" b="1" dirty="0"/>
              <a:t> </a:t>
            </a:r>
            <a:r>
              <a:rPr lang="fr-FR" altLang="it-IT" b="1" dirty="0" err="1"/>
              <a:t>Kenntnisse</a:t>
            </a:r>
            <a:r>
              <a:rPr lang="fr-FR" altLang="it-IT" b="1" dirty="0"/>
              <a:t> (</a:t>
            </a:r>
            <a:r>
              <a:rPr lang="fr-FR" altLang="it-IT" b="1" dirty="0" err="1"/>
              <a:t>deklaratives</a:t>
            </a:r>
            <a:r>
              <a:rPr lang="fr-FR" altLang="it-IT" b="1" dirty="0"/>
              <a:t> </a:t>
            </a:r>
            <a:r>
              <a:rPr lang="fr-FR" altLang="it-IT" b="1" dirty="0" err="1"/>
              <a:t>Wissen</a:t>
            </a:r>
            <a:r>
              <a:rPr lang="fr-FR" altLang="it-IT" b="1" dirty="0"/>
              <a:t>/savoir) </a:t>
            </a:r>
            <a:r>
              <a:rPr lang="fr-FR" altLang="it-IT" dirty="0"/>
              <a:t>(</a:t>
            </a:r>
            <a:r>
              <a:rPr lang="fr-FR" altLang="it-IT" dirty="0" err="1"/>
              <a:t>nach</a:t>
            </a:r>
            <a:r>
              <a:rPr lang="fr-FR" altLang="it-IT" dirty="0"/>
              <a:t> </a:t>
            </a:r>
            <a:r>
              <a:rPr lang="fr-FR" altLang="it-IT" dirty="0" err="1"/>
              <a:t>GeR</a:t>
            </a:r>
            <a:r>
              <a:rPr lang="fr-FR" altLang="it-IT" dirty="0"/>
              <a:t> 2001 Kap.5.1)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FR" altLang="it-IT" dirty="0" err="1"/>
              <a:t>Wissen</a:t>
            </a:r>
            <a:r>
              <a:rPr lang="fr-FR" altLang="it-IT" dirty="0"/>
              <a:t> </a:t>
            </a:r>
            <a:r>
              <a:rPr lang="fr-FR" altLang="it-IT" dirty="0" err="1"/>
              <a:t>über</a:t>
            </a:r>
            <a:r>
              <a:rPr lang="fr-FR" altLang="it-IT" dirty="0"/>
              <a:t> </a:t>
            </a:r>
            <a:r>
              <a:rPr lang="fr-FR" altLang="it-IT" dirty="0" err="1"/>
              <a:t>Fremdsprachen</a:t>
            </a:r>
            <a:r>
              <a:rPr lang="fr-FR" altLang="it-IT" dirty="0"/>
              <a:t>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deren</a:t>
            </a:r>
            <a:r>
              <a:rPr lang="fr-FR" altLang="it-IT" dirty="0"/>
              <a:t> </a:t>
            </a:r>
            <a:r>
              <a:rPr lang="fr-FR" altLang="it-IT" dirty="0" err="1"/>
              <a:t>Struktur</a:t>
            </a:r>
            <a:r>
              <a:rPr lang="fr-FR" altLang="it-IT" dirty="0"/>
              <a:t>:     </a:t>
            </a:r>
            <a:r>
              <a:rPr lang="fr-FR" altLang="it-IT" dirty="0" err="1"/>
              <a:t>Zusammenhang</a:t>
            </a:r>
            <a:r>
              <a:rPr lang="fr-FR" altLang="it-IT" dirty="0"/>
              <a:t> </a:t>
            </a:r>
            <a:r>
              <a:rPr lang="fr-FR" altLang="it-IT" dirty="0" err="1"/>
              <a:t>zwischen</a:t>
            </a:r>
            <a:r>
              <a:rPr lang="fr-FR" altLang="it-IT" dirty="0"/>
              <a:t> </a:t>
            </a:r>
            <a:r>
              <a:rPr lang="fr-FR" altLang="it-IT" dirty="0" err="1"/>
              <a:t>Textsorte</a:t>
            </a:r>
            <a:r>
              <a:rPr lang="fr-FR" altLang="it-IT" dirty="0"/>
              <a:t>, </a:t>
            </a:r>
            <a:r>
              <a:rPr lang="fr-FR" altLang="it-IT" dirty="0" err="1"/>
              <a:t>Textmuster</a:t>
            </a:r>
            <a:r>
              <a:rPr lang="fr-FR" altLang="it-IT" dirty="0"/>
              <a:t>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Sprachhandlungen</a:t>
            </a:r>
            <a:r>
              <a:rPr lang="fr-FR" altLang="it-IT" dirty="0"/>
              <a:t> (</a:t>
            </a:r>
            <a:r>
              <a:rPr lang="fr-FR" altLang="it-IT" dirty="0" err="1"/>
              <a:t>funktionale</a:t>
            </a:r>
            <a:r>
              <a:rPr lang="fr-FR" altLang="it-IT" dirty="0"/>
              <a:t>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systematische</a:t>
            </a:r>
            <a:r>
              <a:rPr lang="fr-FR" altLang="it-IT" dirty="0"/>
              <a:t> Grammatik)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FR" altLang="it-IT" dirty="0" err="1"/>
              <a:t>Fachwissen</a:t>
            </a:r>
            <a:r>
              <a:rPr lang="fr-FR" altLang="it-IT" dirty="0"/>
              <a:t>: </a:t>
            </a:r>
            <a:r>
              <a:rPr lang="fr-FR" altLang="it-IT" dirty="0" err="1"/>
              <a:t>Prozesse</a:t>
            </a:r>
            <a:r>
              <a:rPr lang="fr-FR" altLang="it-IT" dirty="0"/>
              <a:t>, </a:t>
            </a:r>
            <a:r>
              <a:rPr lang="fr-FR" altLang="it-IT" dirty="0" err="1"/>
              <a:t>Methoden</a:t>
            </a:r>
            <a:r>
              <a:rPr lang="fr-FR" altLang="it-IT" dirty="0"/>
              <a:t>, </a:t>
            </a:r>
            <a:r>
              <a:rPr lang="fr-FR" altLang="it-IT" dirty="0" err="1"/>
              <a:t>Fakten</a:t>
            </a:r>
            <a:r>
              <a:rPr lang="fr-FR" altLang="it-IT" dirty="0"/>
              <a:t>, </a:t>
            </a:r>
            <a:r>
              <a:rPr lang="fr-FR" altLang="it-IT" dirty="0" err="1"/>
              <a:t>Normen</a:t>
            </a:r>
            <a:r>
              <a:rPr lang="fr-FR" altLang="it-IT" dirty="0"/>
              <a:t>, Standards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FR" altLang="it-IT" dirty="0" err="1"/>
              <a:t>Interkulturelles</a:t>
            </a:r>
            <a:r>
              <a:rPr lang="fr-FR" altLang="it-IT" dirty="0"/>
              <a:t> </a:t>
            </a:r>
            <a:r>
              <a:rPr lang="fr-FR" altLang="it-IT" dirty="0" err="1"/>
              <a:t>Wissen</a:t>
            </a:r>
            <a:r>
              <a:rPr lang="fr-FR" altLang="it-IT" dirty="0"/>
              <a:t> </a:t>
            </a:r>
            <a:r>
              <a:rPr lang="fr-FR" altLang="it-IT" dirty="0" err="1"/>
              <a:t>bei</a:t>
            </a:r>
            <a:r>
              <a:rPr lang="fr-FR" altLang="it-IT" dirty="0"/>
              <a:t> </a:t>
            </a:r>
            <a:r>
              <a:rPr lang="fr-FR" altLang="it-IT" dirty="0" err="1"/>
              <a:t>fach</a:t>
            </a:r>
            <a:r>
              <a:rPr lang="fr-FR" altLang="it-IT" dirty="0"/>
              <a:t>-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berufsbezogenen</a:t>
            </a:r>
            <a:r>
              <a:rPr lang="fr-FR" altLang="it-IT" dirty="0"/>
              <a:t>   </a:t>
            </a:r>
            <a:r>
              <a:rPr lang="fr-FR" altLang="it-IT" dirty="0" err="1"/>
              <a:t>Kommunikationssituationen</a:t>
            </a:r>
            <a:r>
              <a:rPr lang="fr-FR" altLang="it-IT" dirty="0"/>
              <a:t> </a:t>
            </a:r>
            <a:r>
              <a:rPr lang="fr-FR" altLang="it-IT" dirty="0" err="1"/>
              <a:t>und</a:t>
            </a:r>
            <a:r>
              <a:rPr lang="fr-FR" altLang="it-IT" dirty="0"/>
              <a:t> </a:t>
            </a:r>
            <a:r>
              <a:rPr lang="fr-FR" altLang="it-IT" dirty="0" err="1"/>
              <a:t>für</a:t>
            </a:r>
            <a:r>
              <a:rPr lang="fr-FR" altLang="it-IT" dirty="0"/>
              <a:t> die Rolle des</a:t>
            </a:r>
            <a:endParaRPr lang="de-DE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1614" y="6232906"/>
            <a:ext cx="23134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it-IT" sz="2600" dirty="0" err="1"/>
              <a:t>Sprachmittlers</a:t>
            </a:r>
            <a:endParaRPr lang="it-IT" sz="26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BA9609-C4E1-85FF-6434-1FA86ED25222}"/>
              </a:ext>
            </a:extLst>
          </p:cNvPr>
          <p:cNvSpPr txBox="1">
            <a:spLocks/>
          </p:cNvSpPr>
          <p:nvPr/>
        </p:nvSpPr>
        <p:spPr>
          <a:xfrm>
            <a:off x="248599" y="249473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570FFE-438D-D5D0-488A-C7B525F2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36" y="134694"/>
            <a:ext cx="605519" cy="553998"/>
          </a:xfrm>
          <a:prstGeom prst="rect">
            <a:avLst/>
          </a:prstGeom>
        </p:spPr>
      </p:pic>
      <p:sp>
        <p:nvSpPr>
          <p:cNvPr id="11" name="Titolo 12">
            <a:extLst>
              <a:ext uri="{FF2B5EF4-FFF2-40B4-BE49-F238E27FC236}">
                <a16:creationId xmlns:a16="http://schemas.microsoft.com/office/drawing/2014/main" id="{86C57E5B-1E91-84C2-822A-12A9FB0ACFE3}"/>
              </a:ext>
            </a:extLst>
          </p:cNvPr>
          <p:cNvSpPr txBox="1">
            <a:spLocks/>
          </p:cNvSpPr>
          <p:nvPr/>
        </p:nvSpPr>
        <p:spPr>
          <a:xfrm>
            <a:off x="74581" y="572642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solidFill>
                  <a:schemeClr val="bg1"/>
                </a:solidFill>
                <a:highlight>
                  <a:srgbClr val="000080"/>
                </a:highlight>
              </a:rPr>
              <a:t>1. Rahmencurriculum?</a:t>
            </a:r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7D9655-08E0-37C3-486F-4E159BEC60B3}"/>
              </a:ext>
            </a:extLst>
          </p:cNvPr>
          <p:cNvSpPr txBox="1"/>
          <p:nvPr/>
        </p:nvSpPr>
        <p:spPr>
          <a:xfrm>
            <a:off x="2160104" y="970875"/>
            <a:ext cx="427382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altLang="it-IT" sz="3200" b="1" dirty="0"/>
              <a:t>2. ZIELE</a:t>
            </a:r>
            <a:r>
              <a:rPr lang="fr-FR" altLang="it-IT" sz="3200" dirty="0"/>
              <a:t> (2)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2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6331" y="1141413"/>
            <a:ext cx="8190035" cy="539127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fr-FR" altLang="it-IT" dirty="0"/>
              <a:t> </a:t>
            </a:r>
          </a:p>
          <a:p>
            <a:pPr marL="0" indent="0">
              <a:spcBef>
                <a:spcPct val="50000"/>
              </a:spcBef>
              <a:buNone/>
            </a:pPr>
            <a:endParaRPr lang="fr-FR" altLang="it-IT" sz="4100" dirty="0"/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sz="4100" dirty="0" err="1"/>
              <a:t>Kein</a:t>
            </a:r>
            <a:r>
              <a:rPr lang="fr-FR" altLang="it-IT" sz="4100" dirty="0"/>
              <a:t> </a:t>
            </a:r>
            <a:r>
              <a:rPr lang="fr-FR" altLang="it-IT" sz="4100" dirty="0" err="1"/>
              <a:t>fester</a:t>
            </a:r>
            <a:r>
              <a:rPr lang="fr-FR" altLang="it-IT" sz="4100" dirty="0"/>
              <a:t> </a:t>
            </a:r>
            <a:r>
              <a:rPr lang="fr-FR" altLang="it-IT" sz="4100" dirty="0" err="1"/>
              <a:t>Themenkanon</a:t>
            </a:r>
            <a:r>
              <a:rPr lang="fr-FR" altLang="it-IT" sz="4100" dirty="0"/>
              <a:t>, aber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sz="4100" dirty="0"/>
              <a:t>  - </a:t>
            </a:r>
            <a:r>
              <a:rPr lang="fr-FR" altLang="it-IT" sz="4100" dirty="0" err="1"/>
              <a:t>Fragen</a:t>
            </a:r>
            <a:r>
              <a:rPr lang="fr-FR" altLang="it-IT" sz="4100" dirty="0"/>
              <a:t> </a:t>
            </a:r>
            <a:r>
              <a:rPr lang="fr-FR" altLang="it-IT" sz="4100" dirty="0" err="1"/>
              <a:t>und</a:t>
            </a:r>
            <a:r>
              <a:rPr lang="fr-FR" altLang="it-IT" sz="4100" dirty="0"/>
              <a:t> </a:t>
            </a:r>
            <a:r>
              <a:rPr lang="fr-FR" altLang="it-IT" sz="4100" dirty="0" err="1"/>
              <a:t>Probleme</a:t>
            </a:r>
            <a:r>
              <a:rPr lang="fr-FR" altLang="it-IT" sz="4100" dirty="0"/>
              <a:t> der </a:t>
            </a:r>
            <a:r>
              <a:rPr lang="fr-FR" altLang="it-IT" sz="4100" dirty="0" err="1"/>
              <a:t>Forschung</a:t>
            </a:r>
            <a:endParaRPr lang="fr-FR" altLang="it-IT" sz="4100" dirty="0"/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sz="4100" dirty="0"/>
              <a:t>  - </a:t>
            </a:r>
            <a:r>
              <a:rPr lang="fr-FR" altLang="it-IT" sz="4100" dirty="0" err="1"/>
              <a:t>Berufsalltag</a:t>
            </a:r>
            <a:r>
              <a:rPr lang="fr-FR" altLang="it-IT" sz="4100" dirty="0"/>
              <a:t>: </a:t>
            </a:r>
            <a:r>
              <a:rPr lang="fr-FR" altLang="it-IT" sz="4100" dirty="0" err="1"/>
              <a:t>fach</a:t>
            </a:r>
            <a:r>
              <a:rPr lang="fr-FR" altLang="it-IT" sz="4100" dirty="0"/>
              <a:t>- </a:t>
            </a:r>
            <a:r>
              <a:rPr lang="fr-FR" altLang="it-IT" sz="4100" dirty="0" err="1"/>
              <a:t>und</a:t>
            </a:r>
            <a:r>
              <a:rPr lang="fr-FR" altLang="it-IT" sz="4100" dirty="0"/>
              <a:t> </a:t>
            </a:r>
            <a:r>
              <a:rPr lang="fr-FR" altLang="it-IT" sz="4100" dirty="0" err="1"/>
              <a:t>berufsorientierte</a:t>
            </a:r>
            <a:r>
              <a:rPr lang="fr-FR" altLang="it-IT" sz="4100" dirty="0"/>
              <a:t> Texte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sz="4100" dirty="0"/>
              <a:t>  - </a:t>
            </a:r>
            <a:r>
              <a:rPr lang="fr-FR" altLang="it-IT" sz="4100" dirty="0" err="1"/>
              <a:t>Studienalltag</a:t>
            </a:r>
            <a:r>
              <a:rPr lang="fr-FR" altLang="it-IT" sz="4100" dirty="0"/>
              <a:t> </a:t>
            </a:r>
            <a:r>
              <a:rPr lang="fr-FR" altLang="it-IT" sz="4100" dirty="0" err="1"/>
              <a:t>im</a:t>
            </a:r>
            <a:r>
              <a:rPr lang="fr-FR" altLang="it-IT" sz="4100" dirty="0"/>
              <a:t> In- </a:t>
            </a:r>
            <a:r>
              <a:rPr lang="fr-FR" altLang="it-IT" sz="4100" dirty="0" err="1"/>
              <a:t>und</a:t>
            </a:r>
            <a:r>
              <a:rPr lang="fr-FR" altLang="it-IT" sz="4100" dirty="0"/>
              <a:t> </a:t>
            </a:r>
            <a:r>
              <a:rPr lang="fr-FR" altLang="it-IT" sz="4100" dirty="0" err="1"/>
              <a:t>Ausland</a:t>
            </a:r>
            <a:endParaRPr lang="fr-FR" altLang="it-IT" sz="4100" dirty="0"/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sz="4100" dirty="0"/>
              <a:t>  - </a:t>
            </a:r>
            <a:r>
              <a:rPr lang="fr-FR" altLang="it-IT" sz="4100" dirty="0" err="1"/>
              <a:t>fächerübergreifende</a:t>
            </a:r>
            <a:r>
              <a:rPr lang="fr-FR" altLang="it-IT" sz="4100" dirty="0"/>
              <a:t> </a:t>
            </a:r>
            <a:r>
              <a:rPr lang="fr-FR" altLang="it-IT" sz="4100" dirty="0" err="1"/>
              <a:t>Themenvernetzungen</a:t>
            </a:r>
            <a:r>
              <a:rPr lang="fr-FR" altLang="it-IT" sz="4100" dirty="0"/>
              <a:t> </a:t>
            </a:r>
          </a:p>
          <a:p>
            <a:pPr marL="0" indent="0">
              <a:spcBef>
                <a:spcPct val="50000"/>
              </a:spcBef>
              <a:buNone/>
            </a:pPr>
            <a:endParaRPr lang="fr-FR" altLang="it-IT" sz="4100" dirty="0"/>
          </a:p>
          <a:p>
            <a:pPr marL="0" indent="0">
              <a:spcBef>
                <a:spcPct val="50000"/>
              </a:spcBef>
              <a:buNone/>
            </a:pPr>
            <a:endParaRPr lang="fr-FR" altLang="it-IT" dirty="0"/>
          </a:p>
          <a:p>
            <a:pPr marL="0" indent="0">
              <a:spcBef>
                <a:spcPct val="50000"/>
              </a:spcBef>
              <a:buNone/>
            </a:pPr>
            <a:r>
              <a:rPr lang="fr-FR" altLang="it-IT" dirty="0"/>
              <a:t> </a:t>
            </a:r>
            <a:endParaRPr lang="de-DE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B5DB86-280D-5D6B-13A8-05DC2DA7D8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81" y="162628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B5E64D-E9B4-388E-BE6D-16928A9E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36" y="134694"/>
            <a:ext cx="605519" cy="553998"/>
          </a:xfrm>
          <a:prstGeom prst="rect">
            <a:avLst/>
          </a:prstGeom>
        </p:spPr>
      </p:pic>
      <p:sp>
        <p:nvSpPr>
          <p:cNvPr id="5" name="Titolo 12">
            <a:extLst>
              <a:ext uri="{FF2B5EF4-FFF2-40B4-BE49-F238E27FC236}">
                <a16:creationId xmlns:a16="http://schemas.microsoft.com/office/drawing/2014/main" id="{8E4ED8DC-F51B-546A-29E5-9C4E4F92853D}"/>
              </a:ext>
            </a:extLst>
          </p:cNvPr>
          <p:cNvSpPr txBox="1">
            <a:spLocks/>
          </p:cNvSpPr>
          <p:nvPr/>
        </p:nvSpPr>
        <p:spPr>
          <a:xfrm>
            <a:off x="-12972" y="515396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Rahmencurriculum?</a:t>
            </a:r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A6513D-0889-1122-75E1-3CA443401367}"/>
              </a:ext>
            </a:extLst>
          </p:cNvPr>
          <p:cNvSpPr txBox="1"/>
          <p:nvPr/>
        </p:nvSpPr>
        <p:spPr>
          <a:xfrm>
            <a:off x="324958" y="5310377"/>
            <a:ext cx="4549046" cy="1200329"/>
          </a:xfrm>
          <a:prstGeom prst="rect">
            <a:avLst/>
          </a:prstGeom>
          <a:gradFill>
            <a:gsLst>
              <a:gs pos="36000">
                <a:srgbClr val="FFFF00"/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wozu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d.h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didaktisch-methodische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Hilfen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dazu</a:t>
            </a:r>
            <a:r>
              <a:rPr lang="fr-FR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 den ANH</a:t>
            </a: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ÄNGEN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1FE957-7E31-7023-6F52-332E13B3501A}"/>
              </a:ext>
            </a:extLst>
          </p:cNvPr>
          <p:cNvSpPr txBox="1"/>
          <p:nvPr/>
        </p:nvSpPr>
        <p:spPr>
          <a:xfrm>
            <a:off x="1881018" y="914274"/>
            <a:ext cx="427382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altLang="it-IT" sz="3200" b="1" dirty="0"/>
              <a:t>3. INHALTE</a:t>
            </a:r>
            <a:r>
              <a:rPr lang="fr-FR" altLang="it-IT" sz="3200" dirty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8498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28E79-49FD-2905-3D44-5EF4846B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2A6535-A69D-C3C7-611D-36579D0C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184" y="4597324"/>
            <a:ext cx="1092299" cy="756379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1600" b="1" dirty="0">
                <a:latin typeface="+mn-lt"/>
              </a:rPr>
              <a:t> </a:t>
            </a:r>
            <a:r>
              <a:rPr lang="en-GB" sz="2000" b="1" dirty="0">
                <a:latin typeface="+mn-lt"/>
              </a:rPr>
              <a:t>RC </a:t>
            </a:r>
            <a:r>
              <a:rPr lang="en-GB" sz="2000" b="1" dirty="0" err="1">
                <a:latin typeface="+mn-lt"/>
              </a:rPr>
              <a:t>Serbien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 2010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C92EEF-2644-2FBD-53C6-9735A77833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397702" cy="4351338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80000"/>
              </a:lnSpc>
              <a:buAutoNum type="arabicPeriod"/>
            </a:pPr>
            <a:endParaRPr lang="de-DE" sz="3200" kern="0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de-DE" sz="3200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A7DB9E-3FF6-A0A0-1100-A4F1126AAFDF}"/>
              </a:ext>
            </a:extLst>
          </p:cNvPr>
          <p:cNvSpPr txBox="1">
            <a:spLocks/>
          </p:cNvSpPr>
          <p:nvPr/>
        </p:nvSpPr>
        <p:spPr>
          <a:xfrm>
            <a:off x="637410" y="6082071"/>
            <a:ext cx="7058206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F5F175-970C-AC0F-90D6-D01305D4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504" y="-5670"/>
            <a:ext cx="526662" cy="48185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C3ECF01-DD18-74CD-3094-25C05796C369}"/>
              </a:ext>
            </a:extLst>
          </p:cNvPr>
          <p:cNvSpPr txBox="1">
            <a:spLocks/>
          </p:cNvSpPr>
          <p:nvPr/>
        </p:nvSpPr>
        <p:spPr>
          <a:xfrm>
            <a:off x="62351" y="45787"/>
            <a:ext cx="8063444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A3A2AA46-543C-3D0D-0448-72C869AD3F97}"/>
              </a:ext>
            </a:extLst>
          </p:cNvPr>
          <p:cNvSpPr txBox="1">
            <a:spLocks/>
          </p:cNvSpPr>
          <p:nvPr/>
        </p:nvSpPr>
        <p:spPr>
          <a:xfrm>
            <a:off x="-25199" y="441166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8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0467131-29A1-7D23-9EA5-E5AFCD5D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5" y="6183461"/>
            <a:ext cx="5591378" cy="44263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6988D3A-8D76-8616-852F-8F591AD1D5BB}"/>
              </a:ext>
            </a:extLst>
          </p:cNvPr>
          <p:cNvSpPr txBox="1"/>
          <p:nvPr/>
        </p:nvSpPr>
        <p:spPr>
          <a:xfrm>
            <a:off x="278547" y="869047"/>
            <a:ext cx="858690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FR" altLang="it-IT" sz="2800" b="1" dirty="0"/>
              <a:t>5. METHODEN, 6. BEURTEILUNG u. BEWERTUNG</a:t>
            </a:r>
            <a:endParaRPr lang="it-IT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BF88C4F-475D-4495-4CBA-A245F40F8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47" y="1620465"/>
            <a:ext cx="4686954" cy="75258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EB5163D-1642-1637-EE1C-9E1C114BF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622">
            <a:off x="650671" y="2901306"/>
            <a:ext cx="5506218" cy="63826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7E053C4-0B08-9203-12BF-CFE83B420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9622">
            <a:off x="4196114" y="1860967"/>
            <a:ext cx="4795521" cy="84843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1638D00-2904-1CAD-A612-20FD7F7ED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47" y="3737113"/>
            <a:ext cx="7123074" cy="661879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822921B4-AE9B-A159-5642-43CEE630B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701" y="5044685"/>
            <a:ext cx="6322556" cy="90917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54B66AE3-FB32-7691-E3D1-BB06BBFFD5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09971">
            <a:off x="376183" y="4466942"/>
            <a:ext cx="7204780" cy="3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ACBA1-BDED-994F-E465-16F4AEB2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rcedestern Mercedes-Benz stella portellone posteriore classe X156 GLA">
            <a:extLst>
              <a:ext uri="{FF2B5EF4-FFF2-40B4-BE49-F238E27FC236}">
                <a16:creationId xmlns:a16="http://schemas.microsoft.com/office/drawing/2014/main" id="{7560A86B-E1F4-E068-E8AB-04714C172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0" y="1462184"/>
            <a:ext cx="4530786" cy="3386648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82A98DA-FCE8-3FB7-3C72-812DBA8D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45" y="1180830"/>
            <a:ext cx="1021656" cy="5627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E500C30-A08F-ECB0-CC7E-0FDE31DF0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0" y="3945277"/>
            <a:ext cx="1323398" cy="55480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8E9AEE4-F641-65B6-6B8D-E8EB420EF1D6}"/>
              </a:ext>
            </a:extLst>
          </p:cNvPr>
          <p:cNvSpPr txBox="1"/>
          <p:nvPr/>
        </p:nvSpPr>
        <p:spPr>
          <a:xfrm>
            <a:off x="5448961" y="1744645"/>
            <a:ext cx="317924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/>
              <a:t>Vielseitigkeit</a:t>
            </a:r>
          </a:p>
          <a:p>
            <a:endParaRPr lang="de-DE" sz="3200" dirty="0"/>
          </a:p>
          <a:p>
            <a:r>
              <a:rPr lang="de-DE" sz="3200" dirty="0"/>
              <a:t>Innovationskraft</a:t>
            </a:r>
          </a:p>
          <a:p>
            <a:endParaRPr lang="de-DE" sz="3200" dirty="0"/>
          </a:p>
          <a:p>
            <a:r>
              <a:rPr lang="de-DE" sz="3200" dirty="0"/>
              <a:t>FORTBILDUNG DES PERSONALS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highlight>
                <a:srgbClr val="00FF00"/>
              </a:highlight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4ABC3FF-0B9E-EFC2-98D5-3898AFC59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044" y="4697882"/>
            <a:ext cx="2489776" cy="186110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77B2E8-21BF-BEF8-66A9-B96E7F8AC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1965" y="152373"/>
            <a:ext cx="362737" cy="3385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2AE8E4F-85BF-38AE-BDBD-F1588C9C6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0389" y="4026371"/>
            <a:ext cx="829328" cy="62868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61D236-9348-31F9-9CB6-AD5E9F974709}"/>
              </a:ext>
            </a:extLst>
          </p:cNvPr>
          <p:cNvSpPr txBox="1"/>
          <p:nvPr/>
        </p:nvSpPr>
        <p:spPr>
          <a:xfrm>
            <a:off x="5448961" y="2251503"/>
            <a:ext cx="1438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Vielfalt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8F9989E-251A-729B-5A30-01888A88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0" y="152373"/>
            <a:ext cx="7886700" cy="231308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F9FDC6-7E72-7E46-D421-1FA7D1BE1DEC}"/>
              </a:ext>
            </a:extLst>
          </p:cNvPr>
          <p:cNvSpPr txBox="1"/>
          <p:nvPr/>
        </p:nvSpPr>
        <p:spPr>
          <a:xfrm>
            <a:off x="1813818" y="5548216"/>
            <a:ext cx="3044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800" dirty="0">
                <a:effectLst>
                  <a:glow rad="127000">
                    <a:srgbClr val="F5EB23"/>
                  </a:glow>
                </a:effectLst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48792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94592" y="924194"/>
            <a:ext cx="8003231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1D594E-0250-B139-DC26-E3C9EECA1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81" y="102199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5003FF-335D-5F2B-9E19-951468E8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36" y="134694"/>
            <a:ext cx="605519" cy="553998"/>
          </a:xfrm>
          <a:prstGeom prst="rect">
            <a:avLst/>
          </a:prstGeom>
        </p:spPr>
      </p:pic>
      <p:sp>
        <p:nvSpPr>
          <p:cNvPr id="5" name="Titolo 12">
            <a:extLst>
              <a:ext uri="{FF2B5EF4-FFF2-40B4-BE49-F238E27FC236}">
                <a16:creationId xmlns:a16="http://schemas.microsoft.com/office/drawing/2014/main" id="{3B4BD15E-5667-94DE-AA9E-F734E9719C69}"/>
              </a:ext>
            </a:extLst>
          </p:cNvPr>
          <p:cNvSpPr txBox="1">
            <a:spLocks/>
          </p:cNvSpPr>
          <p:nvPr/>
        </p:nvSpPr>
        <p:spPr>
          <a:xfrm>
            <a:off x="0" y="533474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Rahmencurriculum?</a:t>
            </a:r>
            <a:endParaRPr lang="it-IT" sz="1800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88906611-0704-317B-CD33-C501358FB4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6177" y="1017142"/>
            <a:ext cx="8422250" cy="480131"/>
          </a:xfrm>
          <a:prstGeom prst="rect">
            <a:avLst/>
          </a:prstGeom>
          <a:gradFill>
            <a:gsLst>
              <a:gs pos="36000">
                <a:srgbClr val="FFFF00"/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8. ANH</a:t>
            </a: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ÄNGE</a:t>
            </a:r>
            <a:endParaRPr lang="it-IT" alt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513D136-E3C0-029B-E95D-72D59BC6F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272">
            <a:off x="815414" y="1812399"/>
            <a:ext cx="7253772" cy="183314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8F223B1-D886-3CEC-CA00-75B22F6A3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2997">
            <a:off x="1857166" y="3433712"/>
            <a:ext cx="6748723" cy="216557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341D20A-F36E-11E8-5CAF-E933CC02C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5761">
            <a:off x="238076" y="4651199"/>
            <a:ext cx="7056393" cy="18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22" y="1699880"/>
            <a:ext cx="7017401" cy="167446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8" y="3116198"/>
            <a:ext cx="1471385" cy="22107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8806D7-61A2-4075-B2F0-6C57549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177" y="5761623"/>
            <a:ext cx="1599837" cy="1378964"/>
          </a:xfrm>
        </p:spPr>
        <p:txBody>
          <a:bodyPr>
            <a:normAutofit/>
          </a:bodyPr>
          <a:lstStyle/>
          <a:p>
            <a:br>
              <a:rPr lang="de-DE" sz="1600" dirty="0"/>
            </a:br>
            <a:endParaRPr lang="en-GB" sz="16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25733" y="3098804"/>
            <a:ext cx="6891021" cy="220536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94592" y="924194"/>
            <a:ext cx="8003231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74" y="4841056"/>
            <a:ext cx="6891021" cy="23448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89" y="4886384"/>
            <a:ext cx="1423115" cy="225420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13523" y="835994"/>
            <a:ext cx="8003231" cy="830997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de-DE" sz="2400" b="1" dirty="0"/>
              <a:t>Kriterienkatalog zur Bewertung von mündlichen Leistungen </a:t>
            </a:r>
          </a:p>
          <a:p>
            <a:r>
              <a:rPr lang="de-DE" sz="2400" dirty="0"/>
              <a:t>(Auszug aus RC 2014, Anhang 26 b: S.119)</a:t>
            </a:r>
            <a:endParaRPr lang="it-IT" sz="24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B544D7D-4069-D95B-B522-D0B167DEC80B}"/>
              </a:ext>
            </a:extLst>
          </p:cNvPr>
          <p:cNvSpPr txBox="1">
            <a:spLocks/>
          </p:cNvSpPr>
          <p:nvPr/>
        </p:nvSpPr>
        <p:spPr>
          <a:xfrm>
            <a:off x="72887" y="57703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F7EC8FCA-EEEE-724D-0A72-57C53D4CA186}"/>
              </a:ext>
            </a:extLst>
          </p:cNvPr>
          <p:cNvSpPr txBox="1">
            <a:spLocks/>
          </p:cNvSpPr>
          <p:nvPr/>
        </p:nvSpPr>
        <p:spPr>
          <a:xfrm>
            <a:off x="0" y="381258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34E814E-81C9-C934-D7D6-FE979705E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135" y="-15774"/>
            <a:ext cx="605519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8806D7-61A2-4075-B2F0-6C57549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77" y="2801925"/>
            <a:ext cx="1327868" cy="578305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r>
              <a:rPr lang="de-DE" sz="2000" b="1" dirty="0">
                <a:latin typeface="+mn-lt"/>
              </a:rPr>
              <a:t>Dimension</a:t>
            </a:r>
            <a:endParaRPr lang="en-GB" sz="2000" b="1" dirty="0">
              <a:latin typeface="+mn-lt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400" y="3712875"/>
            <a:ext cx="9270800" cy="334417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94592" y="924194"/>
            <a:ext cx="8003231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279842-B834-E35D-92F6-F5CA9A73192B}"/>
              </a:ext>
            </a:extLst>
          </p:cNvPr>
          <p:cNvSpPr txBox="1">
            <a:spLocks/>
          </p:cNvSpPr>
          <p:nvPr/>
        </p:nvSpPr>
        <p:spPr>
          <a:xfrm>
            <a:off x="2148765" y="2792262"/>
            <a:ext cx="1377776" cy="57830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latin typeface="+mn-lt"/>
              </a:rPr>
              <a:t>Zielbereich</a:t>
            </a:r>
            <a:endParaRPr lang="en-GB" sz="2000" b="1" dirty="0"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D7AF988-02B9-35D7-14B6-A73DE3CFB0F5}"/>
              </a:ext>
            </a:extLst>
          </p:cNvPr>
          <p:cNvSpPr txBox="1">
            <a:spLocks/>
          </p:cNvSpPr>
          <p:nvPr/>
        </p:nvSpPr>
        <p:spPr>
          <a:xfrm>
            <a:off x="3794352" y="2792263"/>
            <a:ext cx="2388172" cy="57830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b="1" dirty="0">
                <a:latin typeface="+mn-lt"/>
              </a:rPr>
              <a:t>Wesentliche Einzelqualifikationen</a:t>
            </a:r>
            <a:endParaRPr lang="en-GB" sz="2000" b="1" dirty="0">
              <a:latin typeface="+mn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26D883B-2C12-0B37-D6A8-8755EC6BB8B0}"/>
              </a:ext>
            </a:extLst>
          </p:cNvPr>
          <p:cNvSpPr txBox="1">
            <a:spLocks/>
          </p:cNvSpPr>
          <p:nvPr/>
        </p:nvSpPr>
        <p:spPr>
          <a:xfrm>
            <a:off x="6306348" y="2786364"/>
            <a:ext cx="2678307" cy="5506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b="1" dirty="0">
                <a:latin typeface="+mn-lt"/>
              </a:rPr>
              <a:t>Beispiele für Umsetzung  im </a:t>
            </a:r>
            <a:r>
              <a:rPr lang="de-DE" sz="2000" b="1" dirty="0" err="1">
                <a:latin typeface="+mn-lt"/>
              </a:rPr>
              <a:t>sDu</a:t>
            </a:r>
            <a:r>
              <a:rPr lang="de-DE" sz="2000" b="1" dirty="0">
                <a:latin typeface="+mn-lt"/>
              </a:rPr>
              <a:t>/</a:t>
            </a:r>
            <a:r>
              <a:rPr lang="de-DE" sz="2000" b="1" dirty="0" err="1">
                <a:latin typeface="+mn-lt"/>
              </a:rPr>
              <a:t>sFu</a:t>
            </a:r>
            <a:endParaRPr lang="en-GB" sz="2000" b="1" dirty="0">
              <a:latin typeface="+mn-lt"/>
            </a:endParaRPr>
          </a:p>
        </p:txBody>
      </p:sp>
      <p:sp>
        <p:nvSpPr>
          <p:cNvPr id="17" name="Freccia in su 16">
            <a:extLst>
              <a:ext uri="{FF2B5EF4-FFF2-40B4-BE49-F238E27FC236}">
                <a16:creationId xmlns:a16="http://schemas.microsoft.com/office/drawing/2014/main" id="{F807C68F-B5D1-132C-4CB9-B3A329E3F017}"/>
              </a:ext>
            </a:extLst>
          </p:cNvPr>
          <p:cNvSpPr/>
          <p:nvPr/>
        </p:nvSpPr>
        <p:spPr>
          <a:xfrm>
            <a:off x="2739225" y="3429000"/>
            <a:ext cx="215832" cy="252673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su 18">
            <a:extLst>
              <a:ext uri="{FF2B5EF4-FFF2-40B4-BE49-F238E27FC236}">
                <a16:creationId xmlns:a16="http://schemas.microsoft.com/office/drawing/2014/main" id="{2319AC37-7BF2-9E04-A095-F1F7785AF35D}"/>
              </a:ext>
            </a:extLst>
          </p:cNvPr>
          <p:cNvSpPr/>
          <p:nvPr/>
        </p:nvSpPr>
        <p:spPr>
          <a:xfrm>
            <a:off x="931795" y="3413201"/>
            <a:ext cx="215832" cy="252673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su 19">
            <a:extLst>
              <a:ext uri="{FF2B5EF4-FFF2-40B4-BE49-F238E27FC236}">
                <a16:creationId xmlns:a16="http://schemas.microsoft.com/office/drawing/2014/main" id="{3F91E554-831C-0AAC-15D7-701209CF4041}"/>
              </a:ext>
            </a:extLst>
          </p:cNvPr>
          <p:cNvSpPr/>
          <p:nvPr/>
        </p:nvSpPr>
        <p:spPr>
          <a:xfrm>
            <a:off x="7537585" y="3393076"/>
            <a:ext cx="215832" cy="252673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su 20">
            <a:extLst>
              <a:ext uri="{FF2B5EF4-FFF2-40B4-BE49-F238E27FC236}">
                <a16:creationId xmlns:a16="http://schemas.microsoft.com/office/drawing/2014/main" id="{B1D91DCF-98FE-DB19-33E2-12CBDCA4273E}"/>
              </a:ext>
            </a:extLst>
          </p:cNvPr>
          <p:cNvSpPr/>
          <p:nvPr/>
        </p:nvSpPr>
        <p:spPr>
          <a:xfrm>
            <a:off x="4963193" y="3414918"/>
            <a:ext cx="215832" cy="252673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C46940-7A77-72BD-370B-A515E313B912}"/>
              </a:ext>
            </a:extLst>
          </p:cNvPr>
          <p:cNvSpPr txBox="1"/>
          <p:nvPr/>
        </p:nvSpPr>
        <p:spPr>
          <a:xfrm>
            <a:off x="274924" y="1031431"/>
            <a:ext cx="8709731" cy="1200329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b="1" dirty="0"/>
              <a:t>BEZIEHUNG ZWISCHEN DEN SCHLÜSSELQUALIFIKATIONEN UND IHRER UMSETZUNG IN SCHULE UND UNIVERSITÄT: </a:t>
            </a:r>
            <a:r>
              <a:rPr lang="it-IT" dirty="0" err="1"/>
              <a:t>Auszug</a:t>
            </a:r>
            <a:r>
              <a:rPr lang="it-IT" dirty="0"/>
              <a:t> </a:t>
            </a:r>
            <a:r>
              <a:rPr lang="it-IT" dirty="0" err="1"/>
              <a:t>aus</a:t>
            </a:r>
            <a:r>
              <a:rPr lang="it-IT" dirty="0"/>
              <a:t> </a:t>
            </a:r>
            <a:r>
              <a:rPr lang="it-IT" dirty="0" err="1"/>
              <a:t>Rahmencurriculum</a:t>
            </a:r>
            <a:r>
              <a:rPr lang="it-IT" dirty="0"/>
              <a:t> </a:t>
            </a:r>
            <a:r>
              <a:rPr lang="it-IT" dirty="0" err="1"/>
              <a:t>Bosnien</a:t>
            </a:r>
            <a:r>
              <a:rPr lang="it-IT" dirty="0"/>
              <a:t> und </a:t>
            </a:r>
            <a:r>
              <a:rPr lang="it-IT" dirty="0" err="1"/>
              <a:t>Herzegowina</a:t>
            </a:r>
            <a:r>
              <a:rPr lang="it-IT" dirty="0"/>
              <a:t>, 2011, S.91 – </a:t>
            </a:r>
            <a:r>
              <a:rPr lang="it-IT" dirty="0" err="1"/>
              <a:t>Anhang</a:t>
            </a:r>
            <a:r>
              <a:rPr lang="it-IT" dirty="0"/>
              <a:t> 2.2 </a:t>
            </a:r>
            <a:r>
              <a:rPr lang="it-IT" dirty="0" err="1"/>
              <a:t>Umsetzung</a:t>
            </a:r>
            <a:r>
              <a:rPr lang="it-IT" dirty="0"/>
              <a:t>  von </a:t>
            </a:r>
            <a:r>
              <a:rPr lang="it-IT" dirty="0" err="1"/>
              <a:t>Schlüsselqualifikationen</a:t>
            </a:r>
            <a:r>
              <a:rPr lang="it-IT" dirty="0"/>
              <a:t> </a:t>
            </a:r>
            <a:r>
              <a:rPr lang="it-IT" dirty="0" err="1"/>
              <a:t>im</a:t>
            </a:r>
            <a:r>
              <a:rPr lang="it-IT" dirty="0"/>
              <a:t> </a:t>
            </a:r>
            <a:r>
              <a:rPr lang="it-IT" dirty="0" err="1"/>
              <a:t>Hochschulbereich</a:t>
            </a:r>
            <a:r>
              <a:rPr lang="it-IT" dirty="0"/>
              <a:t>: </a:t>
            </a:r>
            <a:r>
              <a:rPr lang="it-IT" dirty="0" err="1"/>
              <a:t>Persönlichkeitskompetenz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FB4C5E8D-DAF6-1EDD-27C0-C4D983F002C8}"/>
              </a:ext>
            </a:extLst>
          </p:cNvPr>
          <p:cNvSpPr txBox="1">
            <a:spLocks/>
          </p:cNvSpPr>
          <p:nvPr/>
        </p:nvSpPr>
        <p:spPr>
          <a:xfrm>
            <a:off x="63313" y="95913"/>
            <a:ext cx="7886700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/>
              <a:t>RC als Orientierungshilfe für sDu/sFu, Lehrer:nnenbildung, Sprachendidaktik und Bildungspolitik</a:t>
            </a:r>
            <a:endParaRPr lang="it-IT" sz="1600" b="1" dirty="0"/>
          </a:p>
        </p:txBody>
      </p:sp>
      <p:sp>
        <p:nvSpPr>
          <p:cNvPr id="11" name="Titolo 12">
            <a:extLst>
              <a:ext uri="{FF2B5EF4-FFF2-40B4-BE49-F238E27FC236}">
                <a16:creationId xmlns:a16="http://schemas.microsoft.com/office/drawing/2014/main" id="{347A2BE5-32C7-D3D8-B2BA-D5D9AB3FB097}"/>
              </a:ext>
            </a:extLst>
          </p:cNvPr>
          <p:cNvSpPr txBox="1">
            <a:spLocks/>
          </p:cNvSpPr>
          <p:nvPr/>
        </p:nvSpPr>
        <p:spPr>
          <a:xfrm>
            <a:off x="0" y="492398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Rahmencurriculum?</a:t>
            </a:r>
            <a:endParaRPr lang="it-IT" sz="1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C353754-FFC6-FC8B-2620-025FB08A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136" y="134694"/>
            <a:ext cx="605519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42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3">
                <a:lumMod val="40000"/>
                <a:lumOff val="60000"/>
              </a:schemeClr>
            </a:gs>
            <a:gs pos="99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63A51-024A-106A-D7AD-25AFED2B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04F0E9-3691-352A-C987-A5E45237E1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3428999"/>
            <a:ext cx="7397702" cy="2747963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80000"/>
              </a:lnSpc>
              <a:buAutoNum type="arabicPeriod"/>
            </a:pPr>
            <a:endParaRPr lang="de-DE" sz="3200" kern="0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de-DE" sz="3200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3C3764-E0FD-EA9D-AEAD-B05CAD2A2F38}"/>
              </a:ext>
            </a:extLst>
          </p:cNvPr>
          <p:cNvSpPr txBox="1">
            <a:spLocks/>
          </p:cNvSpPr>
          <p:nvPr/>
        </p:nvSpPr>
        <p:spPr>
          <a:xfrm>
            <a:off x="637410" y="6082071"/>
            <a:ext cx="7058206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921838-C437-D509-239C-5A5FABE0D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504" y="-5670"/>
            <a:ext cx="526662" cy="48185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361399C-63BC-5485-4D81-CCEC9E2E0C57}"/>
              </a:ext>
            </a:extLst>
          </p:cNvPr>
          <p:cNvSpPr txBox="1">
            <a:spLocks/>
          </p:cNvSpPr>
          <p:nvPr/>
        </p:nvSpPr>
        <p:spPr>
          <a:xfrm>
            <a:off x="58672" y="52128"/>
            <a:ext cx="8063444" cy="4445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F07A7F24-E9E0-049C-FFE1-0BDC808F283F}"/>
              </a:ext>
            </a:extLst>
          </p:cNvPr>
          <p:cNvSpPr txBox="1">
            <a:spLocks/>
          </p:cNvSpPr>
          <p:nvPr/>
        </p:nvSpPr>
        <p:spPr>
          <a:xfrm>
            <a:off x="0" y="468366"/>
            <a:ext cx="30102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2. Ein Blick in die Zukunft 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FC3939-DDA0-885B-277D-E36FF326B469}"/>
              </a:ext>
            </a:extLst>
          </p:cNvPr>
          <p:cNvSpPr txBox="1"/>
          <p:nvPr/>
        </p:nvSpPr>
        <p:spPr>
          <a:xfrm>
            <a:off x="363253" y="961574"/>
            <a:ext cx="8381603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it-IT" sz="3200" b="1" dirty="0" err="1"/>
              <a:t>Warum</a:t>
            </a:r>
            <a:r>
              <a:rPr lang="it-IT" sz="3200" b="1" dirty="0"/>
              <a:t> </a:t>
            </a:r>
            <a:r>
              <a:rPr lang="it-IT" sz="3200" b="1" dirty="0" err="1"/>
              <a:t>ist</a:t>
            </a:r>
            <a:r>
              <a:rPr lang="it-IT" sz="3200" b="1" dirty="0"/>
              <a:t>  </a:t>
            </a:r>
            <a:r>
              <a:rPr lang="it-IT" sz="3200" b="1" dirty="0" err="1"/>
              <a:t>dieses</a:t>
            </a:r>
            <a:r>
              <a:rPr lang="it-IT" sz="3200" b="1" dirty="0"/>
              <a:t> </a:t>
            </a:r>
            <a:r>
              <a:rPr lang="it-IT" sz="3200" b="1" dirty="0" err="1"/>
              <a:t>Hochschulprojekt</a:t>
            </a:r>
            <a:r>
              <a:rPr lang="it-IT" sz="3200" b="1" dirty="0"/>
              <a:t> </a:t>
            </a:r>
            <a:r>
              <a:rPr lang="it-IT" sz="3200" b="1" dirty="0" err="1"/>
              <a:t>wichtig</a:t>
            </a:r>
            <a:r>
              <a:rPr lang="it-IT" sz="3200" b="1" dirty="0"/>
              <a:t>?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3AC0A6-2B4F-5C4E-55F6-86FFE34B49A6}"/>
              </a:ext>
            </a:extLst>
          </p:cNvPr>
          <p:cNvSpPr txBox="1"/>
          <p:nvPr/>
        </p:nvSpPr>
        <p:spPr>
          <a:xfrm>
            <a:off x="363253" y="2817802"/>
            <a:ext cx="8571913" cy="28300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lvl="1" indent="-4572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de-DE" sz="2000" dirty="0"/>
              <a:t>Vorbereitung auf </a:t>
            </a:r>
          </a:p>
          <a:p>
            <a:pPr lvl="2" indent="-4572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lebenslanges Lernen</a:t>
            </a:r>
          </a:p>
          <a:p>
            <a:pPr lvl="2" indent="-4572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Anforderungen </a:t>
            </a:r>
            <a:r>
              <a:rPr lang="de-DE" sz="2000" dirty="0"/>
              <a:t>des Berufs  (</a:t>
            </a:r>
            <a:r>
              <a:rPr lang="fr-FR" sz="2000" dirty="0" err="1"/>
              <a:t>Lern</a:t>
            </a:r>
            <a:r>
              <a:rPr lang="fr-FR" sz="2000" dirty="0"/>
              <a:t>- </a:t>
            </a:r>
            <a:r>
              <a:rPr lang="fr-FR" sz="2000" dirty="0" err="1"/>
              <a:t>und</a:t>
            </a:r>
            <a:r>
              <a:rPr lang="fr-FR" sz="2000" dirty="0"/>
              <a:t> </a:t>
            </a:r>
            <a:r>
              <a:rPr lang="fr-FR" sz="2000" dirty="0" err="1"/>
              <a:t>Arbeitsstrategien</a:t>
            </a:r>
            <a:r>
              <a:rPr lang="fr-FR" sz="2000" dirty="0"/>
              <a:t> </a:t>
            </a:r>
            <a:r>
              <a:rPr lang="fr-FR" sz="2000" dirty="0" err="1"/>
              <a:t>zur</a:t>
            </a:r>
            <a:r>
              <a:rPr lang="fr-FR" sz="2000" dirty="0"/>
              <a:t> </a:t>
            </a:r>
            <a:r>
              <a:rPr lang="fr-FR" sz="2000" dirty="0" err="1"/>
              <a:t>Informationsaufnahme</a:t>
            </a:r>
            <a:r>
              <a:rPr lang="fr-FR" sz="2000" dirty="0"/>
              <a:t>, </a:t>
            </a:r>
            <a:r>
              <a:rPr lang="fr-FR" sz="2000" dirty="0" err="1"/>
              <a:t>Informationsverarbeitung</a:t>
            </a:r>
            <a:r>
              <a:rPr lang="fr-FR" sz="2000" dirty="0"/>
              <a:t> </a:t>
            </a:r>
            <a:r>
              <a:rPr lang="fr-FR" sz="2000" dirty="0" err="1"/>
              <a:t>und</a:t>
            </a:r>
            <a:r>
              <a:rPr lang="fr-FR" sz="2000" dirty="0"/>
              <a:t> -</a:t>
            </a:r>
            <a:r>
              <a:rPr lang="fr-FR" sz="2000" dirty="0" err="1"/>
              <a:t>weitergabe</a:t>
            </a:r>
            <a:r>
              <a:rPr lang="fr-FR" sz="2000" dirty="0"/>
              <a:t>)</a:t>
            </a:r>
            <a:r>
              <a:rPr lang="de-DE" sz="2000" dirty="0"/>
              <a:t> </a:t>
            </a:r>
          </a:p>
          <a:p>
            <a:pPr marL="971550" lvl="2" indent="-51435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dirty="0"/>
              <a:t>Aufgaben </a:t>
            </a:r>
            <a:r>
              <a:rPr lang="de-DE" sz="2000" dirty="0"/>
              <a:t>des Berufs (Planen, Durchführen, Präsentieren, Erproben durch selbstgesteuertes, kreatives, experimentelles Arbeiten/Lernen in der Gruppe)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5DABB7-445F-B424-8432-DDE0691B52B1}"/>
              </a:ext>
            </a:extLst>
          </p:cNvPr>
          <p:cNvSpPr txBox="1"/>
          <p:nvPr/>
        </p:nvSpPr>
        <p:spPr>
          <a:xfrm>
            <a:off x="363253" y="1889412"/>
            <a:ext cx="8571913" cy="7525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de-DE" sz="2000" dirty="0"/>
              <a:t>Direkt anwendbare Hilfen für Unterrichtsplanung, Lehrmittelentwicklung, Aus- und Fortbildung  von </a:t>
            </a:r>
            <a:r>
              <a:rPr lang="de-DE" sz="2000" dirty="0" err="1"/>
              <a:t>sDu</a:t>
            </a:r>
            <a:r>
              <a:rPr lang="de-DE" sz="2000" dirty="0"/>
              <a:t>/</a:t>
            </a:r>
            <a:r>
              <a:rPr lang="de-DE" sz="2000" dirty="0" err="1"/>
              <a:t>sFu</a:t>
            </a:r>
            <a:r>
              <a:rPr lang="de-DE" sz="2000" dirty="0"/>
              <a:t>-Dozenten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6548AE-F6D8-375A-9BFA-4D1A58550754}"/>
              </a:ext>
            </a:extLst>
          </p:cNvPr>
          <p:cNvSpPr txBox="1"/>
          <p:nvPr/>
        </p:nvSpPr>
        <p:spPr>
          <a:xfrm>
            <a:off x="353041" y="5858712"/>
            <a:ext cx="7948919" cy="7525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de-DE" sz="2000" dirty="0"/>
              <a:t>Entwicklung von Diskursfähigkeit der Studierenden: Grundlage für Toleranz und Frieden (Wiener These Nr.8)</a:t>
            </a:r>
          </a:p>
        </p:txBody>
      </p:sp>
    </p:spTree>
    <p:extLst>
      <p:ext uri="{BB962C8B-B14F-4D97-AF65-F5344CB8AC3E}">
        <p14:creationId xmlns:p14="http://schemas.microsoft.com/office/powerpoint/2010/main" val="33411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2DE8-88AB-68B4-7AD5-311B317C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21BB88-1AEB-7EB1-8231-5E43D30D0C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3428999"/>
            <a:ext cx="7397702" cy="2747963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80000"/>
              </a:lnSpc>
              <a:buAutoNum type="arabicPeriod"/>
            </a:pPr>
            <a:endParaRPr lang="de-DE" sz="3200" kern="0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de-DE" sz="3200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C4F13F-3CBB-CC7F-73C3-6F0A5EF32D45}"/>
              </a:ext>
            </a:extLst>
          </p:cNvPr>
          <p:cNvSpPr txBox="1">
            <a:spLocks/>
          </p:cNvSpPr>
          <p:nvPr/>
        </p:nvSpPr>
        <p:spPr>
          <a:xfrm>
            <a:off x="637410" y="6082071"/>
            <a:ext cx="7058206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8B7807D-33D6-A52E-857E-7F9A0925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504" y="-5670"/>
            <a:ext cx="526662" cy="48185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1174106D-3197-E364-D875-ED7278051B2A}"/>
              </a:ext>
            </a:extLst>
          </p:cNvPr>
          <p:cNvSpPr txBox="1">
            <a:spLocks/>
          </p:cNvSpPr>
          <p:nvPr/>
        </p:nvSpPr>
        <p:spPr>
          <a:xfrm>
            <a:off x="58672" y="78997"/>
            <a:ext cx="8063444" cy="31012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A28ABD1A-87A2-1624-3E85-847B44856122}"/>
              </a:ext>
            </a:extLst>
          </p:cNvPr>
          <p:cNvSpPr txBox="1">
            <a:spLocks/>
          </p:cNvSpPr>
          <p:nvPr/>
        </p:nvSpPr>
        <p:spPr>
          <a:xfrm>
            <a:off x="-44310" y="366352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2. Ein Blick in die Zukunft </a:t>
            </a:r>
            <a:endParaRPr lang="it-IT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7C7195-5C7E-7F08-753C-7BF3F1794176}"/>
              </a:ext>
            </a:extLst>
          </p:cNvPr>
          <p:cNvSpPr txBox="1"/>
          <p:nvPr/>
        </p:nvSpPr>
        <p:spPr>
          <a:xfrm>
            <a:off x="3750733" y="3119176"/>
            <a:ext cx="1857956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dirty="0"/>
              <a:t>Adressat: </a:t>
            </a:r>
          </a:p>
          <a:p>
            <a:pPr algn="ctr">
              <a:defRPr/>
            </a:pPr>
            <a:r>
              <a:rPr lang="de-DE" sz="2400" b="1" dirty="0"/>
              <a:t>Der Mensch</a:t>
            </a:r>
            <a:endParaRPr lang="it-IT" sz="24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D8E0D4-F38E-F600-1FCE-A667E927309E}"/>
              </a:ext>
            </a:extLst>
          </p:cNvPr>
          <p:cNvSpPr txBox="1"/>
          <p:nvPr/>
        </p:nvSpPr>
        <p:spPr>
          <a:xfrm>
            <a:off x="5848747" y="3494932"/>
            <a:ext cx="2896109" cy="16970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ts val="1000"/>
              </a:spcBef>
              <a:defRPr/>
            </a:pPr>
            <a:r>
              <a:rPr lang="de-DE" sz="2400" dirty="0"/>
              <a:t>Entspricht dem </a:t>
            </a:r>
            <a:r>
              <a:rPr lang="de-DE" sz="2400" b="1" dirty="0"/>
              <a:t>Bildungsauftrag der Uni </a:t>
            </a:r>
            <a:r>
              <a:rPr lang="de-DE" sz="2400" dirty="0"/>
              <a:t>(</a:t>
            </a:r>
            <a:r>
              <a:rPr lang="it-IT" sz="2400" dirty="0" err="1"/>
              <a:t>Zertifikate</a:t>
            </a:r>
            <a:r>
              <a:rPr lang="it-IT" sz="2400" dirty="0"/>
              <a:t> </a:t>
            </a:r>
            <a:r>
              <a:rPr lang="it-IT" sz="2400" dirty="0" err="1"/>
              <a:t>haben</a:t>
            </a:r>
            <a:r>
              <a:rPr lang="it-IT" sz="2400" dirty="0"/>
              <a:t> </a:t>
            </a:r>
            <a:r>
              <a:rPr lang="it-IT" sz="2400" dirty="0" err="1"/>
              <a:t>andere</a:t>
            </a:r>
            <a:r>
              <a:rPr lang="it-IT" sz="2400" dirty="0"/>
              <a:t> </a:t>
            </a:r>
            <a:r>
              <a:rPr lang="it-IT" sz="2400" dirty="0" err="1"/>
              <a:t>Ziele</a:t>
            </a:r>
            <a:r>
              <a:rPr lang="it-IT" sz="2400" dirty="0"/>
              <a:t>!</a:t>
            </a:r>
            <a:r>
              <a:rPr lang="de-DE" sz="2400" dirty="0"/>
              <a:t>)</a:t>
            </a:r>
            <a:endParaRPr lang="it-IT" sz="24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589790-6CA3-B399-5908-D619A3DFF875}"/>
              </a:ext>
            </a:extLst>
          </p:cNvPr>
          <p:cNvSpPr txBox="1"/>
          <p:nvPr/>
        </p:nvSpPr>
        <p:spPr>
          <a:xfrm>
            <a:off x="1732823" y="4776502"/>
            <a:ext cx="3811557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de-DE" sz="2400" b="1" dirty="0"/>
              <a:t>Ganzheitlicher</a:t>
            </a:r>
            <a:r>
              <a:rPr lang="de-DE" sz="2400" dirty="0"/>
              <a:t> fach- und sprachübergreifender Blick</a:t>
            </a:r>
            <a:endParaRPr lang="it-IT" sz="2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D342230-4742-7FB7-316E-200F8BECCBAB}"/>
              </a:ext>
            </a:extLst>
          </p:cNvPr>
          <p:cNvSpPr txBox="1"/>
          <p:nvPr/>
        </p:nvSpPr>
        <p:spPr>
          <a:xfrm rot="319432">
            <a:off x="5026506" y="1751701"/>
            <a:ext cx="4081576" cy="12908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it-IT" sz="2400" dirty="0" err="1"/>
              <a:t>Antwort</a:t>
            </a:r>
            <a:r>
              <a:rPr lang="it-IT" sz="2400" dirty="0"/>
              <a:t> </a:t>
            </a:r>
            <a:r>
              <a:rPr lang="it-IT" sz="2400" dirty="0" err="1"/>
              <a:t>auf</a:t>
            </a:r>
            <a:r>
              <a:rPr lang="it-IT" sz="2400" dirty="0"/>
              <a:t> die </a:t>
            </a:r>
            <a:r>
              <a:rPr lang="it-IT" sz="2400" dirty="0" err="1"/>
              <a:t>Frage</a:t>
            </a:r>
            <a:r>
              <a:rPr lang="it-IT" sz="2400" dirty="0"/>
              <a:t>: </a:t>
            </a:r>
            <a:r>
              <a:rPr lang="it-IT" sz="2400" b="1" dirty="0" err="1"/>
              <a:t>Was</a:t>
            </a:r>
            <a:r>
              <a:rPr lang="it-IT" sz="2400" b="1" dirty="0"/>
              <a:t> </a:t>
            </a:r>
            <a:r>
              <a:rPr lang="it-IT" sz="2400" b="1" dirty="0" err="1"/>
              <a:t>für</a:t>
            </a:r>
            <a:r>
              <a:rPr lang="it-IT" sz="2400" b="1" dirty="0"/>
              <a:t> </a:t>
            </a:r>
            <a:r>
              <a:rPr lang="it-IT" sz="2400" b="1" dirty="0" err="1"/>
              <a:t>Menschen</a:t>
            </a:r>
            <a:r>
              <a:rPr lang="it-IT" sz="2400" b="1" dirty="0"/>
              <a:t> </a:t>
            </a:r>
            <a:r>
              <a:rPr lang="it-IT" sz="2400" b="1" dirty="0" err="1"/>
              <a:t>sollen</a:t>
            </a:r>
            <a:r>
              <a:rPr lang="it-IT" sz="2400" b="1" dirty="0"/>
              <a:t> </a:t>
            </a:r>
            <a:r>
              <a:rPr lang="it-IT" sz="2400" b="1" dirty="0" err="1"/>
              <a:t>unsere</a:t>
            </a:r>
            <a:r>
              <a:rPr lang="it-IT" sz="2400" b="1" dirty="0"/>
              <a:t> </a:t>
            </a:r>
            <a:r>
              <a:rPr lang="it-IT" sz="2400" b="1" dirty="0" err="1"/>
              <a:t>Studienabgänger</a:t>
            </a:r>
            <a:r>
              <a:rPr lang="it-IT" sz="2400" b="1" dirty="0"/>
              <a:t> </a:t>
            </a:r>
            <a:r>
              <a:rPr lang="it-IT" sz="2400" b="1" dirty="0" err="1"/>
              <a:t>werden</a:t>
            </a:r>
            <a:r>
              <a:rPr lang="it-IT" sz="2400" b="1" dirty="0"/>
              <a:t>?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58B7413-0698-8A44-A5AF-B2D63CC0BC2A}"/>
              </a:ext>
            </a:extLst>
          </p:cNvPr>
          <p:cNvSpPr txBox="1"/>
          <p:nvPr/>
        </p:nvSpPr>
        <p:spPr>
          <a:xfrm>
            <a:off x="1205952" y="5780652"/>
            <a:ext cx="6696203" cy="8845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de-DE" sz="2400" b="1" dirty="0"/>
              <a:t>Europaweit das einzige vollständige Instrument zur Planung eines allgemeinen </a:t>
            </a:r>
            <a:r>
              <a:rPr lang="de-DE" sz="2400" b="1" dirty="0" err="1"/>
              <a:t>sDu</a:t>
            </a:r>
            <a:r>
              <a:rPr lang="de-DE" sz="2400" b="1" dirty="0"/>
              <a:t>/</a:t>
            </a:r>
            <a:r>
              <a:rPr lang="de-DE" sz="2400" b="1" dirty="0" err="1"/>
              <a:t>sFu</a:t>
            </a:r>
            <a:endParaRPr lang="it-IT" sz="2400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69049AB-B3F4-38E8-3D2D-5DB929760C9A}"/>
              </a:ext>
            </a:extLst>
          </p:cNvPr>
          <p:cNvSpPr txBox="1"/>
          <p:nvPr/>
        </p:nvSpPr>
        <p:spPr>
          <a:xfrm>
            <a:off x="363253" y="923303"/>
            <a:ext cx="8381603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it-IT" sz="3200" b="1" dirty="0" err="1"/>
              <a:t>Was</a:t>
            </a:r>
            <a:r>
              <a:rPr lang="it-IT" sz="3200" b="1" dirty="0"/>
              <a:t> </a:t>
            </a:r>
            <a:r>
              <a:rPr lang="it-IT" sz="3200" b="1" dirty="0" err="1"/>
              <a:t>ist</a:t>
            </a:r>
            <a:r>
              <a:rPr lang="it-IT" sz="3200" b="1" dirty="0"/>
              <a:t> </a:t>
            </a:r>
            <a:r>
              <a:rPr lang="it-IT" sz="3200" b="1" dirty="0" err="1"/>
              <a:t>einzigartig</a:t>
            </a:r>
            <a:r>
              <a:rPr lang="it-IT" sz="3200" b="1" dirty="0"/>
              <a:t> an </a:t>
            </a:r>
            <a:r>
              <a:rPr lang="it-IT" sz="3200" b="1" dirty="0" err="1"/>
              <a:t>diesem</a:t>
            </a:r>
            <a:r>
              <a:rPr lang="it-IT" sz="3200" b="1" dirty="0"/>
              <a:t> </a:t>
            </a:r>
            <a:r>
              <a:rPr lang="it-IT" sz="3200" b="1" dirty="0" err="1"/>
              <a:t>Hochschulprojekt</a:t>
            </a:r>
            <a:r>
              <a:rPr lang="it-IT" sz="3200" b="1" dirty="0"/>
              <a:t>?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58DA882-5F88-8443-ABE7-B1A0D986F563}"/>
              </a:ext>
            </a:extLst>
          </p:cNvPr>
          <p:cNvSpPr txBox="1"/>
          <p:nvPr/>
        </p:nvSpPr>
        <p:spPr>
          <a:xfrm rot="21007145">
            <a:off x="319428" y="1884392"/>
            <a:ext cx="3438584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b="1" dirty="0"/>
              <a:t>Humanistischer </a:t>
            </a:r>
            <a:r>
              <a:rPr lang="de-DE" sz="2400" dirty="0"/>
              <a:t>holistischer Ansatz</a:t>
            </a:r>
            <a:endParaRPr lang="it-IT" sz="24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C36F2A-FCEF-3E69-24B4-29315CE503EF}"/>
              </a:ext>
            </a:extLst>
          </p:cNvPr>
          <p:cNvSpPr txBox="1"/>
          <p:nvPr/>
        </p:nvSpPr>
        <p:spPr>
          <a:xfrm rot="232949">
            <a:off x="57824" y="3422607"/>
            <a:ext cx="3546278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dirty="0"/>
              <a:t>Entspricht dem </a:t>
            </a:r>
            <a:r>
              <a:rPr lang="de-DE" sz="2400" b="1" dirty="0"/>
              <a:t>pädagogischen </a:t>
            </a:r>
            <a:r>
              <a:rPr lang="de-DE" sz="2400" dirty="0"/>
              <a:t>Ansatz: „Mit Kopf, Herz und Hand“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468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9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10237-55FA-6613-E1D1-23ABA1014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219BB9A-FFB0-508A-2D0D-E1D67ADCC508}"/>
              </a:ext>
            </a:extLst>
          </p:cNvPr>
          <p:cNvSpPr txBox="1">
            <a:spLocks/>
          </p:cNvSpPr>
          <p:nvPr/>
        </p:nvSpPr>
        <p:spPr>
          <a:xfrm>
            <a:off x="637410" y="6082071"/>
            <a:ext cx="7058206" cy="70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161B82-A0A5-947D-C7CF-446606998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504" y="-5670"/>
            <a:ext cx="526662" cy="48185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3013485A-2546-08D2-C7CB-70A398AAF350}"/>
              </a:ext>
            </a:extLst>
          </p:cNvPr>
          <p:cNvSpPr txBox="1">
            <a:spLocks/>
          </p:cNvSpPr>
          <p:nvPr/>
        </p:nvSpPr>
        <p:spPr>
          <a:xfrm>
            <a:off x="58672" y="52634"/>
            <a:ext cx="8063444" cy="26189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Titolo 12">
            <a:extLst>
              <a:ext uri="{FF2B5EF4-FFF2-40B4-BE49-F238E27FC236}">
                <a16:creationId xmlns:a16="http://schemas.microsoft.com/office/drawing/2014/main" id="{F49919AA-EFC0-15EA-B988-5905C6E61262}"/>
              </a:ext>
            </a:extLst>
          </p:cNvPr>
          <p:cNvSpPr txBox="1">
            <a:spLocks/>
          </p:cNvSpPr>
          <p:nvPr/>
        </p:nvSpPr>
        <p:spPr>
          <a:xfrm>
            <a:off x="-42033" y="296309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2. Ein Blick in die Zukunft </a:t>
            </a:r>
            <a:endParaRPr lang="it-IT" sz="16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4843C92-7B20-F9F4-056E-5F51BC8FFD4B}"/>
              </a:ext>
            </a:extLst>
          </p:cNvPr>
          <p:cNvSpPr txBox="1"/>
          <p:nvPr/>
        </p:nvSpPr>
        <p:spPr>
          <a:xfrm>
            <a:off x="3404514" y="573234"/>
            <a:ext cx="57462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de-DE" sz="3200" b="1" dirty="0"/>
              <a:t>Das Projekt muss weiterblühen! Notwendig sind…</a:t>
            </a:r>
            <a:endParaRPr lang="it-IT" sz="32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35E35D-D362-D840-BB30-3F860F9F0279}"/>
              </a:ext>
            </a:extLst>
          </p:cNvPr>
          <p:cNvSpPr txBox="1"/>
          <p:nvPr/>
        </p:nvSpPr>
        <p:spPr>
          <a:xfrm>
            <a:off x="3177052" y="3620273"/>
            <a:ext cx="2982620" cy="30469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Qualifizierung Lehrkräfte (Wiener Thesen Nr.8) wie </a:t>
            </a:r>
            <a:r>
              <a:rPr lang="de-DE" sz="2400" b="1" dirty="0" err="1"/>
              <a:t>GeR</a:t>
            </a:r>
            <a:r>
              <a:rPr lang="de-DE" sz="2400" b="1" dirty="0"/>
              <a:t>/</a:t>
            </a:r>
            <a:r>
              <a:rPr lang="de-DE" sz="2400" b="1" dirty="0" err="1"/>
              <a:t>GeR</a:t>
            </a:r>
            <a:r>
              <a:rPr lang="de-DE" sz="2400" b="1" dirty="0"/>
              <a:t>-Begleitband (API: </a:t>
            </a:r>
            <a:r>
              <a:rPr lang="en-US" sz="2400" b="1" dirty="0"/>
              <a:t>Action-oriented, Plurilingual, and Intercultural Education)</a:t>
            </a:r>
            <a:endParaRPr lang="it-IT" sz="2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1E7EED-AACA-D1BD-A138-782C8B844EEF}"/>
              </a:ext>
            </a:extLst>
          </p:cNvPr>
          <p:cNvSpPr txBox="1"/>
          <p:nvPr/>
        </p:nvSpPr>
        <p:spPr>
          <a:xfrm>
            <a:off x="6418903" y="2776328"/>
            <a:ext cx="2587255" cy="37856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de-DE" sz="2200" b="1" dirty="0"/>
              <a:t>Erreichung sprachpolitischer  Entscheidungsträger</a:t>
            </a:r>
          </a:p>
          <a:p>
            <a:pPr indent="0" algn="ctr">
              <a:buFontTx/>
              <a:buNone/>
              <a:defRPr/>
            </a:pPr>
            <a:endParaRPr lang="de-DE" sz="2200" b="1" dirty="0"/>
          </a:p>
          <a:p>
            <a:pPr indent="0" algn="ctr">
              <a:buFontTx/>
              <a:buNone/>
              <a:defRPr/>
            </a:pPr>
            <a:endParaRPr lang="de-DE" sz="2200" b="1" dirty="0"/>
          </a:p>
          <a:p>
            <a:pPr>
              <a:defRPr/>
            </a:pPr>
            <a:r>
              <a:rPr lang="de-DE" sz="2200" b="1" dirty="0"/>
              <a:t>     Übersetzung: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200" b="1" dirty="0"/>
              <a:t>Englisch?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200" b="1" dirty="0"/>
              <a:t>Italienische Fassung in Vorbereitung </a:t>
            </a:r>
          </a:p>
          <a:p>
            <a:pPr>
              <a:defRPr/>
            </a:pPr>
            <a:r>
              <a:rPr lang="de-DE" sz="2000" b="1" dirty="0"/>
              <a:t>      (s. Beispiel)</a:t>
            </a:r>
            <a:endParaRPr lang="it-IT" sz="20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516D7B3-6AB2-8F46-35A5-8641A2034FEE}"/>
              </a:ext>
            </a:extLst>
          </p:cNvPr>
          <p:cNvSpPr txBox="1"/>
          <p:nvPr/>
        </p:nvSpPr>
        <p:spPr>
          <a:xfrm>
            <a:off x="6418903" y="1650452"/>
            <a:ext cx="2553422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de-DE" sz="2000" b="1" dirty="0"/>
              <a:t>Ausbau Begriff „Mediation“ und „</a:t>
            </a:r>
            <a:r>
              <a:rPr lang="de-DE" sz="2000" b="1" dirty="0" err="1"/>
              <a:t>Plurikulturalität</a:t>
            </a:r>
            <a:r>
              <a:rPr lang="de-DE" sz="2000" b="1" dirty="0"/>
              <a:t>“</a:t>
            </a:r>
            <a:endParaRPr lang="it-IT" sz="20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B323E2-5A18-DB03-C400-FD357D6EF524}"/>
              </a:ext>
            </a:extLst>
          </p:cNvPr>
          <p:cNvSpPr txBox="1"/>
          <p:nvPr/>
        </p:nvSpPr>
        <p:spPr>
          <a:xfrm>
            <a:off x="3190186" y="1625123"/>
            <a:ext cx="3010203" cy="1785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de-DE" sz="2200" b="1" dirty="0"/>
              <a:t>Ausbau </a:t>
            </a:r>
            <a:r>
              <a:rPr lang="de-DE" sz="2200" b="1" dirty="0" err="1"/>
              <a:t>sFU</a:t>
            </a:r>
            <a:r>
              <a:rPr lang="de-DE" sz="2200" b="1" dirty="0"/>
              <a:t>/</a:t>
            </a:r>
            <a:r>
              <a:rPr lang="de-DE" sz="2200" b="1" dirty="0" err="1"/>
              <a:t>sDU</a:t>
            </a:r>
            <a:r>
              <a:rPr lang="de-DE" sz="2200" b="1" dirty="0"/>
              <a:t> an </a:t>
            </a:r>
            <a:r>
              <a:rPr lang="de-DE" sz="2200" b="1" dirty="0">
                <a:highlight>
                  <a:srgbClr val="FFFFFF"/>
                </a:highlight>
              </a:rPr>
              <a:t>allen</a:t>
            </a:r>
            <a:r>
              <a:rPr lang="de-DE" sz="2200" b="1" dirty="0"/>
              <a:t> Studiengängen statt Reduzierung/Löschung der Unterrichtsstunden</a:t>
            </a:r>
            <a:endParaRPr lang="it-IT" sz="22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D746AC-A78D-B4B0-4169-B672316325A0}"/>
              </a:ext>
            </a:extLst>
          </p:cNvPr>
          <p:cNvSpPr txBox="1"/>
          <p:nvPr/>
        </p:nvSpPr>
        <p:spPr>
          <a:xfrm>
            <a:off x="0" y="728488"/>
            <a:ext cx="286636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400" b="1" dirty="0"/>
              <a:t>VORTEILE u.</a:t>
            </a:r>
          </a:p>
          <a:p>
            <a:pPr marL="0" indent="0" algn="ctr">
              <a:buNone/>
            </a:pPr>
            <a:r>
              <a:rPr lang="it-IT" sz="2400" b="1" dirty="0"/>
              <a:t>NACHTEILE DER JETZIGEN SITUATION</a:t>
            </a:r>
            <a:r>
              <a:rPr lang="it-IT" sz="2800" b="1" dirty="0"/>
              <a:t> </a:t>
            </a:r>
          </a:p>
          <a:p>
            <a:pPr marL="0" indent="0" algn="ctr">
              <a:buNone/>
            </a:pPr>
            <a:endParaRPr lang="it-IT" sz="10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700" b="1" dirty="0" err="1"/>
              <a:t>kein</a:t>
            </a:r>
            <a:r>
              <a:rPr lang="it-IT" sz="2700" b="1" dirty="0"/>
              <a:t> </a:t>
            </a:r>
            <a:r>
              <a:rPr lang="it-IT" sz="2700" b="1" dirty="0" err="1"/>
              <a:t>Eingriff</a:t>
            </a:r>
            <a:r>
              <a:rPr lang="it-IT" sz="2700" b="1" dirty="0"/>
              <a:t> in die Autonomie </a:t>
            </a:r>
            <a:r>
              <a:rPr lang="it-IT" sz="2700" b="1" dirty="0" err="1"/>
              <a:t>der</a:t>
            </a:r>
            <a:r>
              <a:rPr lang="it-IT" sz="2700" b="1" dirty="0"/>
              <a:t> </a:t>
            </a:r>
            <a:r>
              <a:rPr lang="it-IT" sz="2700" b="1" dirty="0" err="1"/>
              <a:t>Unis</a:t>
            </a:r>
            <a:r>
              <a:rPr lang="it-IT" sz="2700" b="1" dirty="0"/>
              <a:t> und </a:t>
            </a:r>
            <a:r>
              <a:rPr lang="it-IT" sz="2700" b="1" dirty="0" err="1"/>
              <a:t>Hochschulen</a:t>
            </a:r>
            <a:endParaRPr lang="it-IT" sz="27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700" b="1" dirty="0" err="1"/>
              <a:t>nicht</a:t>
            </a:r>
            <a:r>
              <a:rPr lang="it-IT" sz="2700" b="1" dirty="0"/>
              <a:t> </a:t>
            </a:r>
            <a:r>
              <a:rPr lang="it-IT" sz="2700" b="1" dirty="0" err="1"/>
              <a:t>zwingender</a:t>
            </a:r>
            <a:r>
              <a:rPr lang="it-IT" sz="2700" b="1" dirty="0"/>
              <a:t> </a:t>
            </a:r>
            <a:r>
              <a:rPr lang="it-IT" sz="2700" b="1" dirty="0" err="1"/>
              <a:t>Rahmen</a:t>
            </a:r>
            <a:endParaRPr lang="it-IT" sz="2700" b="1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700" b="1" dirty="0" err="1"/>
              <a:t>der</a:t>
            </a:r>
            <a:r>
              <a:rPr lang="it-IT" sz="2700" b="1" dirty="0"/>
              <a:t> </a:t>
            </a:r>
            <a:r>
              <a:rPr lang="it-IT" sz="2700" b="1" dirty="0" err="1"/>
              <a:t>Einzelinitiave</a:t>
            </a:r>
            <a:r>
              <a:rPr lang="it-IT" sz="2700" b="1" dirty="0"/>
              <a:t> </a:t>
            </a:r>
            <a:r>
              <a:rPr lang="it-IT" sz="2700" b="1" dirty="0" err="1"/>
              <a:t>überlassen</a:t>
            </a:r>
            <a:endParaRPr lang="it-IT" sz="2700" b="1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77F91D22-979C-9328-35A3-AB665BA8112D}"/>
              </a:ext>
            </a:extLst>
          </p:cNvPr>
          <p:cNvSpPr/>
          <p:nvPr/>
        </p:nvSpPr>
        <p:spPr>
          <a:xfrm>
            <a:off x="7470214" y="3913887"/>
            <a:ext cx="484632" cy="5731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6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5" grpId="0" animBg="1"/>
      <p:bldP spid="11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9554A2-3FD4-40AE-ABC8-3B52B6E1ABD8}"/>
              </a:ext>
            </a:extLst>
          </p:cNvPr>
          <p:cNvSpPr txBox="1"/>
          <p:nvPr/>
        </p:nvSpPr>
        <p:spPr>
          <a:xfrm>
            <a:off x="4789342" y="3998901"/>
            <a:ext cx="2835349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Beispiele</a:t>
            </a:r>
            <a:r>
              <a:rPr lang="it-IT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aus</a:t>
            </a:r>
            <a:r>
              <a:rPr lang="it-IT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dem Glossar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der</a:t>
            </a:r>
            <a:r>
              <a:rPr lang="it-IT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italienischen</a:t>
            </a:r>
            <a:r>
              <a:rPr lang="it-IT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RC-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Fassung</a:t>
            </a:r>
            <a:endParaRPr lang="it-IT" sz="20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CA83280B-C56F-047C-DBFB-DCE0F65F0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6989">
            <a:off x="238151" y="4996374"/>
            <a:ext cx="5902156" cy="9736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51C37E-7D76-0B5F-DD12-79030E95E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5747">
            <a:off x="529343" y="1254865"/>
            <a:ext cx="6382641" cy="101931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925DFA0-DB59-977F-35A4-B10E07E20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321" y="2215576"/>
            <a:ext cx="6706536" cy="115268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D84602C-2FDC-7DF0-5588-4C267DA09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2977">
            <a:off x="102699" y="3207628"/>
            <a:ext cx="6173061" cy="104789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5DD434E-A9B2-EA2A-B885-8A87F1054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14313">
            <a:off x="2401740" y="5193195"/>
            <a:ext cx="6544588" cy="1114581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44DD62D9-5A44-C3E7-12F9-DB80EC7818B8}"/>
              </a:ext>
            </a:extLst>
          </p:cNvPr>
          <p:cNvSpPr txBox="1">
            <a:spLocks/>
          </p:cNvSpPr>
          <p:nvPr/>
        </p:nvSpPr>
        <p:spPr>
          <a:xfrm>
            <a:off x="58672" y="52634"/>
            <a:ext cx="8063444" cy="26189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4" name="Titolo 12">
            <a:extLst>
              <a:ext uri="{FF2B5EF4-FFF2-40B4-BE49-F238E27FC236}">
                <a16:creationId xmlns:a16="http://schemas.microsoft.com/office/drawing/2014/main" id="{EEBA8F57-BA8A-E693-0253-F52153A21EB2}"/>
              </a:ext>
            </a:extLst>
          </p:cNvPr>
          <p:cNvSpPr txBox="1">
            <a:spLocks/>
          </p:cNvSpPr>
          <p:nvPr/>
        </p:nvSpPr>
        <p:spPr>
          <a:xfrm>
            <a:off x="-42033" y="296309"/>
            <a:ext cx="3010203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2. Ein Blick in die Zukunft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994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8806D7-61A2-4075-B2F0-6C57549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4376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+mn-lt"/>
              </a:rPr>
              <a:t>Warum</a:t>
            </a:r>
            <a:r>
              <a:rPr lang="en-GB" sz="3600" b="1" dirty="0"/>
              <a:t> </a:t>
            </a:r>
            <a:r>
              <a:rPr lang="en-GB" sz="3600" b="1" dirty="0">
                <a:latin typeface="+mn-lt"/>
              </a:rPr>
              <a:t>bin ich </a:t>
            </a:r>
            <a:r>
              <a:rPr lang="en-GB" sz="3600" b="1" dirty="0" err="1">
                <a:latin typeface="+mn-lt"/>
              </a:rPr>
              <a:t>hier</a:t>
            </a:r>
            <a:r>
              <a:rPr lang="en-GB" sz="3600" b="1" dirty="0">
                <a:latin typeface="+mn-lt"/>
              </a:rPr>
              <a:t>?</a:t>
            </a:r>
          </a:p>
        </p:txBody>
      </p:sp>
      <p:pic>
        <p:nvPicPr>
          <p:cNvPr id="7" name="Picture 2" descr="C:\Users\SilviaSerena\Documents\SDU\2019\krotoszyn\donquixote und Sancho panza picasso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86515" y="4062583"/>
            <a:ext cx="1544369" cy="1967097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011758" y="6146993"/>
            <a:ext cx="678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highlight>
                  <a:srgbClr val="FFFFFF"/>
                </a:highlight>
              </a:rPr>
              <a:t>Das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Projekt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darf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nicht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untergehen</a:t>
            </a:r>
            <a:r>
              <a:rPr lang="it-IT" sz="2800" b="1" dirty="0">
                <a:highlight>
                  <a:srgbClr val="FFFFFF"/>
                </a:highlight>
              </a:rPr>
              <a:t>!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C721E3-0D10-3CF0-FD5B-22C157B40C9C}"/>
              </a:ext>
            </a:extLst>
          </p:cNvPr>
          <p:cNvSpPr txBox="1"/>
          <p:nvPr/>
        </p:nvSpPr>
        <p:spPr>
          <a:xfrm>
            <a:off x="370115" y="1176784"/>
            <a:ext cx="8430126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 err="1"/>
              <a:t>Würdigung</a:t>
            </a:r>
            <a:r>
              <a:rPr lang="it-IT" sz="2400" dirty="0"/>
              <a:t> </a:t>
            </a:r>
            <a:r>
              <a:rPr lang="it-IT" sz="2400" dirty="0" err="1"/>
              <a:t>der</a:t>
            </a:r>
            <a:r>
              <a:rPr lang="it-IT" sz="2400" dirty="0"/>
              <a:t> </a:t>
            </a:r>
            <a:r>
              <a:rPr lang="it-IT" sz="2400" dirty="0" err="1"/>
              <a:t>Arbeit</a:t>
            </a:r>
            <a:r>
              <a:rPr lang="it-IT" sz="2400" dirty="0"/>
              <a:t> </a:t>
            </a:r>
            <a:r>
              <a:rPr lang="it-IT" sz="2400" dirty="0" err="1"/>
              <a:t>der</a:t>
            </a:r>
            <a:r>
              <a:rPr lang="it-IT" sz="2400" dirty="0"/>
              <a:t> </a:t>
            </a:r>
            <a:r>
              <a:rPr lang="it-IT" sz="2400" dirty="0" err="1"/>
              <a:t>Gründerin</a:t>
            </a:r>
            <a:r>
              <a:rPr lang="it-IT" sz="2400" dirty="0"/>
              <a:t> </a:t>
            </a:r>
            <a:r>
              <a:rPr lang="it-IT" sz="2400" dirty="0" err="1"/>
              <a:t>des</a:t>
            </a:r>
            <a:r>
              <a:rPr lang="it-IT" sz="2400" dirty="0"/>
              <a:t> </a:t>
            </a:r>
            <a:r>
              <a:rPr lang="it-IT" sz="2400" dirty="0" err="1"/>
              <a:t>Hochschulprojekts</a:t>
            </a:r>
            <a:r>
              <a:rPr lang="it-IT" sz="2400" dirty="0"/>
              <a:t> Dorothea Lévy-</a:t>
            </a:r>
            <a:r>
              <a:rPr lang="it-IT" sz="2400" dirty="0" err="1"/>
              <a:t>Hillerich</a:t>
            </a:r>
            <a:r>
              <a:rPr lang="it-IT" sz="2400" dirty="0"/>
              <a:t> 10 </a:t>
            </a:r>
            <a:r>
              <a:rPr lang="it-IT" sz="2400" dirty="0" err="1"/>
              <a:t>Jahre</a:t>
            </a:r>
            <a:r>
              <a:rPr lang="it-IT" sz="2400" dirty="0"/>
              <a:t> </a:t>
            </a:r>
            <a:r>
              <a:rPr lang="it-IT" sz="2400" dirty="0" err="1"/>
              <a:t>nach</a:t>
            </a:r>
            <a:r>
              <a:rPr lang="it-IT" sz="2400" dirty="0"/>
              <a:t> </a:t>
            </a:r>
            <a:r>
              <a:rPr lang="it-IT" sz="2400" dirty="0" err="1"/>
              <a:t>ihrem</a:t>
            </a:r>
            <a:r>
              <a:rPr lang="it-IT" sz="2400" dirty="0"/>
              <a:t> </a:t>
            </a:r>
            <a:r>
              <a:rPr lang="it-IT" sz="2400" dirty="0" err="1"/>
              <a:t>Tod</a:t>
            </a:r>
            <a:r>
              <a:rPr lang="it-IT" sz="2400" dirty="0"/>
              <a:t> (2015)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 err="1"/>
              <a:t>Würdigung</a:t>
            </a:r>
            <a:r>
              <a:rPr lang="it-IT" sz="2400" dirty="0"/>
              <a:t> </a:t>
            </a:r>
            <a:r>
              <a:rPr lang="it-IT" sz="2400" dirty="0" err="1"/>
              <a:t>der</a:t>
            </a:r>
            <a:r>
              <a:rPr lang="it-IT" sz="2400" dirty="0"/>
              <a:t> </a:t>
            </a:r>
            <a:r>
              <a:rPr lang="it-IT" sz="2400" dirty="0" err="1"/>
              <a:t>Arbeit</a:t>
            </a:r>
            <a:r>
              <a:rPr lang="it-IT" sz="2400" dirty="0"/>
              <a:t> von 10 </a:t>
            </a:r>
            <a:r>
              <a:rPr lang="it-IT" sz="2400" dirty="0" err="1"/>
              <a:t>inzwischen</a:t>
            </a:r>
            <a:r>
              <a:rPr lang="it-IT" sz="2400" dirty="0"/>
              <a:t> </a:t>
            </a:r>
            <a:r>
              <a:rPr lang="it-IT" sz="2400" dirty="0" err="1"/>
              <a:t>aufgelösten</a:t>
            </a:r>
            <a:r>
              <a:rPr lang="it-IT" sz="2400" dirty="0"/>
              <a:t> </a:t>
            </a:r>
            <a:r>
              <a:rPr lang="it-IT" sz="2400" dirty="0" err="1"/>
              <a:t>Arbeitsgruppen</a:t>
            </a:r>
            <a:r>
              <a:rPr lang="it-IT" sz="2400" dirty="0"/>
              <a:t> in 10 </a:t>
            </a:r>
            <a:r>
              <a:rPr lang="it-IT" sz="2400" dirty="0" err="1"/>
              <a:t>Ländern</a:t>
            </a:r>
            <a:endParaRPr lang="it-IT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 err="1"/>
              <a:t>Suche</a:t>
            </a:r>
            <a:r>
              <a:rPr lang="it-IT" sz="2400" dirty="0"/>
              <a:t> </a:t>
            </a:r>
            <a:r>
              <a:rPr lang="it-IT" sz="2400" dirty="0" err="1"/>
              <a:t>nach</a:t>
            </a:r>
            <a:r>
              <a:rPr lang="it-IT" sz="2400" dirty="0"/>
              <a:t> </a:t>
            </a:r>
            <a:r>
              <a:rPr lang="it-IT" sz="2400" dirty="0" err="1"/>
              <a:t>neuen</a:t>
            </a:r>
            <a:r>
              <a:rPr lang="it-IT" sz="2400" dirty="0"/>
              <a:t> </a:t>
            </a:r>
            <a:r>
              <a:rPr lang="it-IT" sz="2400" dirty="0" err="1"/>
              <a:t>Mitstreiter:innen</a:t>
            </a:r>
            <a:r>
              <a:rPr lang="it-IT" sz="2400" dirty="0"/>
              <a:t>, </a:t>
            </a:r>
            <a:r>
              <a:rPr lang="it-IT" sz="2400" dirty="0" err="1"/>
              <a:t>Helfer:innen</a:t>
            </a:r>
            <a:r>
              <a:rPr lang="it-IT" sz="2400" dirty="0"/>
              <a:t>, </a:t>
            </a:r>
            <a:r>
              <a:rPr lang="it-IT" sz="2400" dirty="0" err="1"/>
              <a:t>Rettungs</a:t>
            </a:r>
            <a:r>
              <a:rPr lang="it-IT" sz="2400" dirty="0"/>
              <a:t>- und </a:t>
            </a:r>
            <a:r>
              <a:rPr lang="it-IT" sz="2400" dirty="0" err="1"/>
              <a:t>Weiterentwicklungsideen</a:t>
            </a:r>
            <a:endParaRPr lang="it-IT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EF2C3C-DCD8-4826-FD33-3918233D03A1}"/>
              </a:ext>
            </a:extLst>
          </p:cNvPr>
          <p:cNvSpPr txBox="1"/>
          <p:nvPr/>
        </p:nvSpPr>
        <p:spPr>
          <a:xfrm>
            <a:off x="820915" y="4903736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highlight>
                  <a:srgbClr val="FFFFFF"/>
                </a:highlight>
              </a:rPr>
              <a:t>Schon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jetzt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</a:p>
          <a:p>
            <a:pPr algn="ctr"/>
            <a:r>
              <a:rPr lang="it-IT" sz="2800" b="1" dirty="0" err="1">
                <a:highlight>
                  <a:srgbClr val="FFFFFF"/>
                </a:highlight>
              </a:rPr>
              <a:t>vielen</a:t>
            </a:r>
            <a:r>
              <a:rPr lang="it-IT" sz="2800" b="1" dirty="0">
                <a:highlight>
                  <a:srgbClr val="FFFFFF"/>
                </a:highlight>
              </a:rPr>
              <a:t> </a:t>
            </a:r>
            <a:r>
              <a:rPr lang="it-IT" sz="2800" b="1" dirty="0" err="1">
                <a:highlight>
                  <a:srgbClr val="FFFFFF"/>
                </a:highlight>
              </a:rPr>
              <a:t>Dank</a:t>
            </a:r>
            <a:r>
              <a:rPr lang="it-IT" sz="2800" b="1" dirty="0">
                <a:highlight>
                  <a:srgbClr val="FFFFFF"/>
                </a:highlight>
              </a:rPr>
              <a:t>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122B99-E5C8-C359-76B7-431886FB3C13}"/>
              </a:ext>
            </a:extLst>
          </p:cNvPr>
          <p:cNvSpPr txBox="1"/>
          <p:nvPr/>
        </p:nvSpPr>
        <p:spPr>
          <a:xfrm>
            <a:off x="6690555" y="4012625"/>
            <a:ext cx="24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highlight>
                  <a:srgbClr val="FFFFFF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09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A48D2C-3C67-F903-368B-5AE9BBBA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929" y="114816"/>
            <a:ext cx="365792" cy="335309"/>
          </a:xfrm>
          <a:prstGeom prst="rect">
            <a:avLst/>
          </a:prstGeom>
        </p:spPr>
      </p:pic>
      <p:sp>
        <p:nvSpPr>
          <p:cNvPr id="7" name="Freccia in giù 6">
            <a:extLst>
              <a:ext uri="{FF2B5EF4-FFF2-40B4-BE49-F238E27FC236}">
                <a16:creationId xmlns:a16="http://schemas.microsoft.com/office/drawing/2014/main" id="{5A000CBB-99BF-F527-BBB3-4099345A9F46}"/>
              </a:ext>
            </a:extLst>
          </p:cNvPr>
          <p:cNvSpPr/>
          <p:nvPr/>
        </p:nvSpPr>
        <p:spPr>
          <a:xfrm>
            <a:off x="7229204" y="2356568"/>
            <a:ext cx="484632" cy="6707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4">
            <a:extLst>
              <a:ext uri="{FF2B5EF4-FFF2-40B4-BE49-F238E27FC236}">
                <a16:creationId xmlns:a16="http://schemas.microsoft.com/office/drawing/2014/main" id="{EAB0767F-20CC-E4E7-083B-FEEA9A020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79" y="548290"/>
            <a:ext cx="6980235" cy="6165005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4D88F5F-1CD0-BA9A-A0DC-C31F31163A5C}"/>
              </a:ext>
            </a:extLst>
          </p:cNvPr>
          <p:cNvSpPr txBox="1">
            <a:spLocks/>
          </p:cNvSpPr>
          <p:nvPr/>
        </p:nvSpPr>
        <p:spPr>
          <a:xfrm>
            <a:off x="5801954" y="1265996"/>
            <a:ext cx="3846725" cy="68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highlight>
                  <a:srgbClr val="FFFF00"/>
                </a:highlight>
              </a:rPr>
              <a:t>METHODENKOMPETENZ</a:t>
            </a:r>
            <a:endParaRPr lang="it-IT" sz="2400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EC2D916-1961-175C-DE1E-D1E1A1E588F4}"/>
              </a:ext>
            </a:extLst>
          </p:cNvPr>
          <p:cNvSpPr txBox="1">
            <a:spLocks/>
          </p:cNvSpPr>
          <p:nvPr/>
        </p:nvSpPr>
        <p:spPr>
          <a:xfrm>
            <a:off x="6029765" y="700690"/>
            <a:ext cx="3132317" cy="68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highlight>
                  <a:srgbClr val="FFFF00"/>
                </a:highlight>
              </a:rPr>
              <a:t>FACHKOMPETENZ</a:t>
            </a:r>
            <a:endParaRPr lang="it-IT" sz="2400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76E239AA-10DC-F5BB-027B-685E412305BA}"/>
              </a:ext>
            </a:extLst>
          </p:cNvPr>
          <p:cNvSpPr txBox="1">
            <a:spLocks/>
          </p:cNvSpPr>
          <p:nvPr/>
        </p:nvSpPr>
        <p:spPr>
          <a:xfrm>
            <a:off x="6076523" y="1803163"/>
            <a:ext cx="3132317" cy="68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highlight>
                  <a:srgbClr val="FFFF00"/>
                </a:highlight>
              </a:rPr>
              <a:t>SOZIALKOMPETENZ</a:t>
            </a:r>
            <a:endParaRPr lang="it-IT" sz="2400" dirty="0"/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07EB34CB-28AF-DF6D-7B89-43A986A1F0DF}"/>
              </a:ext>
            </a:extLst>
          </p:cNvPr>
          <p:cNvSpPr txBox="1">
            <a:spLocks/>
          </p:cNvSpPr>
          <p:nvPr/>
        </p:nvSpPr>
        <p:spPr>
          <a:xfrm>
            <a:off x="6458672" y="4201242"/>
            <a:ext cx="2685327" cy="202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b="1" dirty="0" err="1">
                <a:highlight>
                  <a:srgbClr val="FFFF00"/>
                </a:highlight>
              </a:rPr>
              <a:t>Bildungspolitische</a:t>
            </a:r>
            <a:r>
              <a:rPr lang="en-AU" sz="2000" b="1" dirty="0">
                <a:highlight>
                  <a:srgbClr val="FFFF00"/>
                </a:highlight>
              </a:rPr>
              <a:t> </a:t>
            </a:r>
            <a:r>
              <a:rPr lang="en-AU" sz="2000" b="1" dirty="0" err="1">
                <a:highlight>
                  <a:srgbClr val="FFFF00"/>
                </a:highlight>
              </a:rPr>
              <a:t>Rahmenbedingungen</a:t>
            </a:r>
            <a:endParaRPr lang="en-AU" sz="2000" b="1" dirty="0">
              <a:highlight>
                <a:srgbClr val="FFFF00"/>
              </a:highlight>
            </a:endParaRPr>
          </a:p>
          <a:p>
            <a:r>
              <a:rPr lang="en-AU" sz="2000" b="1" dirty="0" err="1">
                <a:highlight>
                  <a:srgbClr val="FFFF00"/>
                </a:highlight>
              </a:rPr>
              <a:t>Qualifizierung</a:t>
            </a:r>
            <a:r>
              <a:rPr lang="en-AU" sz="2000" b="1" dirty="0">
                <a:highlight>
                  <a:srgbClr val="FFFF00"/>
                </a:highlight>
              </a:rPr>
              <a:t> </a:t>
            </a:r>
            <a:r>
              <a:rPr lang="en-AU" sz="2000" b="1" dirty="0" err="1">
                <a:highlight>
                  <a:srgbClr val="FFFF00"/>
                </a:highlight>
              </a:rPr>
              <a:t>Eigenverantwortung</a:t>
            </a:r>
            <a:endParaRPr lang="en-AU" sz="2000" b="1" dirty="0">
              <a:highlight>
                <a:srgbClr val="FFFF00"/>
              </a:highlight>
            </a:endParaRPr>
          </a:p>
          <a:p>
            <a:r>
              <a:rPr lang="en-AU" sz="2000" b="1" dirty="0" err="1">
                <a:highlight>
                  <a:srgbClr val="FFFF00"/>
                </a:highlight>
              </a:rPr>
              <a:t>Theoretische</a:t>
            </a:r>
            <a:r>
              <a:rPr lang="en-AU" sz="2000" b="1" dirty="0">
                <a:highlight>
                  <a:srgbClr val="FFFF00"/>
                </a:highlight>
              </a:rPr>
              <a:t> </a:t>
            </a:r>
            <a:r>
              <a:rPr lang="en-AU" sz="2000" b="1" dirty="0" err="1">
                <a:highlight>
                  <a:srgbClr val="FFFF00"/>
                </a:highlight>
              </a:rPr>
              <a:t>Grundlagen</a:t>
            </a:r>
            <a:endParaRPr lang="it-IT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7A1B95-E717-47C8-3262-F26A260C68DA}"/>
              </a:ext>
            </a:extLst>
          </p:cNvPr>
          <p:cNvSpPr txBox="1"/>
          <p:nvPr/>
        </p:nvSpPr>
        <p:spPr>
          <a:xfrm>
            <a:off x="6029765" y="3027317"/>
            <a:ext cx="2959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2400" b="1" dirty="0" err="1">
                <a:highlight>
                  <a:srgbClr val="FFFF00"/>
                </a:highlight>
              </a:rPr>
              <a:t>Ganzheitliche</a:t>
            </a:r>
            <a:r>
              <a:rPr lang="en-AU" sz="2400" b="1" dirty="0">
                <a:highlight>
                  <a:srgbClr val="FFFF00"/>
                </a:highlight>
              </a:rPr>
              <a:t> </a:t>
            </a:r>
          </a:p>
          <a:p>
            <a:pPr marL="0" indent="0" algn="ctr">
              <a:buNone/>
            </a:pPr>
            <a:r>
              <a:rPr lang="en-AU" sz="2400" b="1" dirty="0" err="1">
                <a:highlight>
                  <a:srgbClr val="FFFF00"/>
                </a:highlight>
              </a:rPr>
              <a:t>Handlungskompetenz</a:t>
            </a:r>
            <a:endParaRPr lang="en-AU" sz="2400" b="1" dirty="0">
              <a:highlight>
                <a:srgbClr val="FFFF00"/>
              </a:highlight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17BF0E5-2764-631B-EFB3-8D37B8AE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1" y="144705"/>
            <a:ext cx="7886700" cy="231308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3CF805-B063-4EB2-5D52-25D9FC2360DA}"/>
              </a:ext>
            </a:extLst>
          </p:cNvPr>
          <p:cNvSpPr txBox="1"/>
          <p:nvPr/>
        </p:nvSpPr>
        <p:spPr>
          <a:xfrm>
            <a:off x="6811131" y="6219364"/>
            <a:ext cx="3044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effectLst>
                  <a:glow rad="127000">
                    <a:srgbClr val="F5EB23"/>
                  </a:glow>
                </a:effectLst>
              </a:rPr>
              <a:t>Mark</a:t>
            </a:r>
            <a:r>
              <a:rPr lang="de-DE" i="1" dirty="0">
                <a:effectLst>
                  <a:glow rad="127000">
                    <a:srgbClr val="F5EB23"/>
                  </a:glow>
                </a:effectLst>
              </a:rPr>
              <a:t>t</a:t>
            </a:r>
            <a:r>
              <a:rPr lang="de-DE" dirty="0">
                <a:effectLst>
                  <a:glow rad="127000">
                    <a:srgbClr val="F5EB23"/>
                  </a:glow>
                </a:effectLst>
              </a:rPr>
              <a:t> Heft 10, </a:t>
            </a:r>
          </a:p>
          <a:p>
            <a:pPr algn="ctr"/>
            <a:r>
              <a:rPr lang="de-DE" dirty="0">
                <a:effectLst>
                  <a:glow rad="127000">
                    <a:srgbClr val="F5EB23"/>
                  </a:glow>
                </a:effectLst>
              </a:rPr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24759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  <p:bldP spid="11" grpId="0"/>
      <p:bldP spid="14" grpId="0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8806D7-61A2-4075-B2F0-6C57549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2500"/>
          </a:xfrm>
        </p:spPr>
        <p:txBody>
          <a:bodyPr>
            <a:normAutofit fontScale="90000"/>
          </a:bodyPr>
          <a:lstStyle/>
          <a:p>
            <a:pPr algn="r"/>
            <a:br>
              <a:rPr kumimoji="0" lang="it-IT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600" dirty="0"/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769" y="1862184"/>
            <a:ext cx="5188951" cy="480483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5374349-4DBB-B556-9CE8-18E1226E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833" y="84840"/>
            <a:ext cx="426607" cy="39030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EAD9F7-6711-5946-B62D-B445F776BA27}"/>
              </a:ext>
            </a:extLst>
          </p:cNvPr>
          <p:cNvSpPr txBox="1"/>
          <p:nvPr/>
        </p:nvSpPr>
        <p:spPr>
          <a:xfrm>
            <a:off x="190560" y="641797"/>
            <a:ext cx="8762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Das Kompetenzmodell als Grundlage für </a:t>
            </a: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Bildungspolitik, Sprachendidaktik und 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Lehrer:innenbildung</a:t>
            </a:r>
            <a:endParaRPr lang="de-DE" sz="2400" b="1" dirty="0">
              <a:solidFill>
                <a:srgbClr val="000000"/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algn="ctr"/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in allen Rahmencurricula für 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sDu</a:t>
            </a:r>
            <a:r>
              <a:rPr lang="de-DE" sz="2400" b="1" dirty="0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/</a:t>
            </a:r>
            <a:r>
              <a:rPr lang="de-DE" sz="2400" b="1" dirty="0" err="1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sFu</a:t>
            </a:r>
            <a:endParaRPr lang="it-IT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6239871B-6C8D-FF77-3BCC-D4B5AAAEA5F0}"/>
                  </a:ext>
                </a:extLst>
              </p14:cNvPr>
              <p14:cNvContentPartPr/>
              <p14:nvPr/>
            </p14:nvContentPartPr>
            <p14:xfrm>
              <a:off x="190560" y="383160"/>
              <a:ext cx="659520" cy="9072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6239871B-6C8D-FF77-3BCC-D4B5AAAEA5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560" y="275520"/>
                <a:ext cx="7671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04A20FCE-7052-C93E-464F-DDEAEAA085DA}"/>
                  </a:ext>
                </a:extLst>
              </p14:cNvPr>
              <p14:cNvContentPartPr/>
              <p14:nvPr/>
            </p14:nvContentPartPr>
            <p14:xfrm>
              <a:off x="1577280" y="489000"/>
              <a:ext cx="360" cy="1368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04A20FCE-7052-C93E-464F-DDEAEAA085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3280" y="381360"/>
                <a:ext cx="108000" cy="2293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olo 1">
            <a:extLst>
              <a:ext uri="{FF2B5EF4-FFF2-40B4-BE49-F238E27FC236}">
                <a16:creationId xmlns:a16="http://schemas.microsoft.com/office/drawing/2014/main" id="{8B6BCDB3-9AC8-C08D-1342-1F5A26A03E82}"/>
              </a:ext>
            </a:extLst>
          </p:cNvPr>
          <p:cNvSpPr txBox="1">
            <a:spLocks/>
          </p:cNvSpPr>
          <p:nvPr/>
        </p:nvSpPr>
        <p:spPr>
          <a:xfrm>
            <a:off x="129601" y="82973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06415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23592" y="728638"/>
            <a:ext cx="7886700" cy="4351338"/>
          </a:xfrm>
          <a:gradFill flip="none" rotWithShape="1">
            <a:gsLst>
              <a:gs pos="0">
                <a:schemeClr val="bg2">
                  <a:lumMod val="5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de-DE" sz="4300" b="1" dirty="0">
                <a:solidFill>
                  <a:srgbClr val="000000"/>
                </a:solidFill>
                <a:highlight>
                  <a:srgbClr val="FFFF00"/>
                </a:highlight>
              </a:rPr>
              <a:t>Fachkompetenz</a:t>
            </a:r>
            <a:r>
              <a:rPr lang="de-DE" sz="4300" b="1" dirty="0">
                <a:solidFill>
                  <a:srgbClr val="000000"/>
                </a:solidFill>
              </a:rPr>
              <a:t>: </a:t>
            </a:r>
            <a:r>
              <a:rPr lang="de-DE" sz="4300" dirty="0" err="1">
                <a:solidFill>
                  <a:srgbClr val="000000"/>
                </a:solidFill>
              </a:rPr>
              <a:t>z.B</a:t>
            </a:r>
            <a:r>
              <a:rPr lang="de-DE" sz="4300" dirty="0">
                <a:solidFill>
                  <a:srgbClr val="000000"/>
                </a:solidFill>
              </a:rPr>
              <a:t> fundiertes Fachwissen, Erkennen </a:t>
            </a:r>
            <a:r>
              <a:rPr lang="de-DE" sz="4300" dirty="0"/>
              <a:t>fachlicher Zusammenhänge</a:t>
            </a:r>
            <a:r>
              <a:rPr lang="fr-FR" sz="4300" dirty="0"/>
              <a:t> </a:t>
            </a:r>
            <a:r>
              <a:rPr lang="fr-FR" sz="4300" dirty="0" err="1"/>
              <a:t>und</a:t>
            </a:r>
            <a:r>
              <a:rPr lang="fr-FR" sz="4300" dirty="0"/>
              <a:t> der </a:t>
            </a:r>
            <a:r>
              <a:rPr lang="fr-FR" sz="4300" dirty="0" err="1"/>
              <a:t>Denkstrukturen</a:t>
            </a:r>
            <a:r>
              <a:rPr lang="fr-FR" sz="4300" dirty="0"/>
              <a:t> </a:t>
            </a:r>
            <a:r>
              <a:rPr lang="fr-FR" sz="4300" dirty="0" err="1"/>
              <a:t>im</a:t>
            </a:r>
            <a:r>
              <a:rPr lang="fr-FR" sz="4300" dirty="0"/>
              <a:t> </a:t>
            </a:r>
            <a:r>
              <a:rPr lang="fr-FR" sz="4300" dirty="0" err="1"/>
              <a:t>jeweiligen</a:t>
            </a:r>
            <a:r>
              <a:rPr lang="fr-FR" sz="4300" dirty="0"/>
              <a:t> </a:t>
            </a:r>
            <a:r>
              <a:rPr lang="fr-FR" sz="4300" dirty="0" err="1"/>
              <a:t>Fach</a:t>
            </a:r>
            <a:r>
              <a:rPr lang="fr-FR" sz="4300" dirty="0"/>
              <a:t> (</a:t>
            </a:r>
            <a:r>
              <a:rPr lang="fr-FR" sz="4300" dirty="0" err="1"/>
              <a:t>also</a:t>
            </a:r>
            <a:r>
              <a:rPr lang="fr-FR" sz="4300" dirty="0"/>
              <a:t> </a:t>
            </a:r>
            <a:r>
              <a:rPr lang="it-IT" sz="4300" i="1" dirty="0" err="1"/>
              <a:t>nicht</a:t>
            </a:r>
            <a:r>
              <a:rPr lang="it-IT" sz="4300" i="1" dirty="0"/>
              <a:t> </a:t>
            </a:r>
            <a:r>
              <a:rPr lang="it-IT" sz="4300" i="1" dirty="0" err="1"/>
              <a:t>nur</a:t>
            </a:r>
            <a:r>
              <a:rPr lang="it-IT" sz="4300" i="1" dirty="0"/>
              <a:t> </a:t>
            </a:r>
            <a:r>
              <a:rPr lang="it-IT" sz="4300" i="1" dirty="0" err="1"/>
              <a:t>Fachwortschatz</a:t>
            </a:r>
            <a:r>
              <a:rPr lang="it-IT" sz="4300" i="1" dirty="0"/>
              <a:t> !)</a:t>
            </a:r>
            <a:endParaRPr lang="it-IT" sz="4300" dirty="0"/>
          </a:p>
          <a:p>
            <a:pPr>
              <a:lnSpc>
                <a:spcPct val="120000"/>
              </a:lnSpc>
              <a:defRPr/>
            </a:pPr>
            <a:r>
              <a:rPr lang="de-DE" sz="4300" b="1" dirty="0">
                <a:solidFill>
                  <a:srgbClr val="000000"/>
                </a:solidFill>
                <a:highlight>
                  <a:srgbClr val="FFFF00"/>
                </a:highlight>
              </a:rPr>
              <a:t>Methodenkompetenz</a:t>
            </a:r>
            <a:r>
              <a:rPr lang="de-DE" sz="4300" b="1" dirty="0">
                <a:solidFill>
                  <a:srgbClr val="000000"/>
                </a:solidFill>
              </a:rPr>
              <a:t>:</a:t>
            </a:r>
            <a:r>
              <a:rPr lang="de-DE" sz="4300" dirty="0">
                <a:solidFill>
                  <a:srgbClr val="000000"/>
                </a:solidFill>
              </a:rPr>
              <a:t> z.B. Erkennen von Arbeitszielen, selbständiges Planen und Durchführen, Informationen Gewinnen und Verarbeiten</a:t>
            </a:r>
          </a:p>
          <a:p>
            <a:pPr>
              <a:lnSpc>
                <a:spcPct val="120000"/>
              </a:lnSpc>
              <a:defRPr/>
            </a:pPr>
            <a:r>
              <a:rPr lang="de-DE" sz="4300" b="1" dirty="0">
                <a:solidFill>
                  <a:srgbClr val="000000"/>
                </a:solidFill>
                <a:highlight>
                  <a:srgbClr val="FFFF00"/>
                </a:highlight>
              </a:rPr>
              <a:t>Sozialkompetenz</a:t>
            </a:r>
            <a:r>
              <a:rPr lang="de-DE" sz="4300" dirty="0">
                <a:solidFill>
                  <a:srgbClr val="000000"/>
                </a:solidFill>
              </a:rPr>
              <a:t>: z.B. aktives Zuhören, andere Meinung Respektieren und Akzeptieren, Argumentieren, eigene Vorschläge Präsentieren</a:t>
            </a:r>
          </a:p>
          <a:p>
            <a:pPr>
              <a:lnSpc>
                <a:spcPct val="120000"/>
              </a:lnSpc>
              <a:defRPr/>
            </a:pPr>
            <a:r>
              <a:rPr lang="de-DE" sz="4400" b="1" dirty="0">
                <a:highlight>
                  <a:srgbClr val="FFFF00"/>
                </a:highlight>
              </a:rPr>
              <a:t>Personalkompetenz</a:t>
            </a:r>
            <a:r>
              <a:rPr lang="de-DE" sz="4400" dirty="0"/>
              <a:t>: z.B. Kriterien für die Eigen- und Fremdbeurteilung Erwerben, Verantwortungs- und Pflichtbewusstsein für sich und andere Entwickeln</a:t>
            </a:r>
          </a:p>
          <a:p>
            <a:pPr>
              <a:lnSpc>
                <a:spcPct val="120000"/>
              </a:lnSpc>
              <a:defRPr/>
            </a:pPr>
            <a:r>
              <a:rPr lang="de-DE" sz="4400" b="1" dirty="0">
                <a:highlight>
                  <a:srgbClr val="FFFF00"/>
                </a:highlight>
              </a:rPr>
              <a:t>Interkulturelle Kompetenz</a:t>
            </a:r>
            <a:r>
              <a:rPr lang="de-DE" sz="4400" dirty="0"/>
              <a:t>: z.B. Bereitschaft, Fremdem mit Offenheit zu begegnen und es in seiner Fremdheit zu schützen</a:t>
            </a:r>
          </a:p>
          <a:p>
            <a:pPr>
              <a:lnSpc>
                <a:spcPct val="120000"/>
              </a:lnSpc>
              <a:defRPr/>
            </a:pPr>
            <a:endParaRPr lang="de-DE" sz="4400" dirty="0"/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de-DE" sz="4300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26FF4C-C3A6-CB3F-4D66-31218A2FC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292" y="124574"/>
            <a:ext cx="426607" cy="39030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9739DE55-CFC8-F27E-F8A8-0E9425C7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1" y="124574"/>
            <a:ext cx="8296567" cy="252354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275AC36D-1769-CBE6-C9C7-9FB0BB792BA5}"/>
              </a:ext>
            </a:extLst>
          </p:cNvPr>
          <p:cNvSpPr/>
          <p:nvPr/>
        </p:nvSpPr>
        <p:spPr>
          <a:xfrm>
            <a:off x="4138491" y="5116941"/>
            <a:ext cx="484632" cy="5899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63B2EE-6F99-8E2E-59A7-ACC53A6F8603}"/>
              </a:ext>
            </a:extLst>
          </p:cNvPr>
          <p:cNvSpPr txBox="1"/>
          <p:nvPr/>
        </p:nvSpPr>
        <p:spPr>
          <a:xfrm>
            <a:off x="1787549" y="5780782"/>
            <a:ext cx="51428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de-DE" sz="3200" b="1" dirty="0">
                <a:highlight>
                  <a:srgbClr val="FFFFFF"/>
                </a:highlight>
              </a:rPr>
              <a:t>HANDLUNGSKOMPETENZ</a:t>
            </a:r>
            <a:endParaRPr lang="it-IT" sz="3200" b="1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68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2">
                <a:lumMod val="0"/>
                <a:lumOff val="100000"/>
              </a:schemeClr>
            </a:gs>
            <a:gs pos="99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946395"/>
            <a:ext cx="7759212" cy="43841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r">
              <a:buNone/>
            </a:pPr>
            <a:endParaRPr lang="de-DE" dirty="0"/>
          </a:p>
          <a:p>
            <a:pPr marL="0" indent="0" algn="ctr">
              <a:buNone/>
            </a:pPr>
            <a:r>
              <a:rPr lang="it-IT" dirty="0"/>
              <a:t> 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589585" y="6443004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733EEA3-DAF7-C88A-B328-59AAAF511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41" y="123209"/>
            <a:ext cx="426607" cy="390309"/>
          </a:xfrm>
          <a:prstGeom prst="rect">
            <a:avLst/>
          </a:prstGeom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4BD2DC04-0011-632C-82DB-D897BD43D112}"/>
              </a:ext>
            </a:extLst>
          </p:cNvPr>
          <p:cNvSpPr txBox="1">
            <a:spLocks/>
          </p:cNvSpPr>
          <p:nvPr/>
        </p:nvSpPr>
        <p:spPr>
          <a:xfrm>
            <a:off x="94052" y="183540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754BD571-310F-6F26-85BB-984C8CAA40F4}"/>
              </a:ext>
            </a:extLst>
          </p:cNvPr>
          <p:cNvSpPr/>
          <p:nvPr/>
        </p:nvSpPr>
        <p:spPr>
          <a:xfrm rot="21192789">
            <a:off x="365740" y="994461"/>
            <a:ext cx="2577110" cy="100719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in der Sprache</a:t>
            </a:r>
            <a:endParaRPr lang="it-IT" sz="280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F6E4C93-BF21-3F5C-E9B2-C521B4FAC544}"/>
              </a:ext>
            </a:extLst>
          </p:cNvPr>
          <p:cNvSpPr/>
          <p:nvPr/>
        </p:nvSpPr>
        <p:spPr>
          <a:xfrm rot="391369">
            <a:off x="5555658" y="819881"/>
            <a:ext cx="2577110" cy="11558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durch die Sprache</a:t>
            </a:r>
            <a:endParaRPr lang="it-IT" sz="2800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63CEEE5A-9A51-AACF-5124-8D6CBE3E89CE}"/>
              </a:ext>
            </a:extLst>
          </p:cNvPr>
          <p:cNvSpPr/>
          <p:nvPr/>
        </p:nvSpPr>
        <p:spPr>
          <a:xfrm>
            <a:off x="2524486" y="1663578"/>
            <a:ext cx="3447887" cy="13727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zusammen mit der Sprache</a:t>
            </a:r>
            <a:endParaRPr lang="it-IT" sz="28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9EA67CC-10C6-F10C-7B15-2D9FF15E94AB}"/>
              </a:ext>
            </a:extLst>
          </p:cNvPr>
          <p:cNvSpPr txBox="1"/>
          <p:nvPr/>
        </p:nvSpPr>
        <p:spPr>
          <a:xfrm rot="21296066">
            <a:off x="198873" y="4871256"/>
            <a:ext cx="2830831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im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Studium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0D68212-BF82-31BA-3177-AC1F2506595C}"/>
              </a:ext>
            </a:extLst>
          </p:cNvPr>
          <p:cNvSpPr txBox="1"/>
          <p:nvPr/>
        </p:nvSpPr>
        <p:spPr>
          <a:xfrm>
            <a:off x="3141542" y="5073039"/>
            <a:ext cx="2830831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in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der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Arbeitswelt</a:t>
            </a:r>
            <a:endParaRPr lang="it-IT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35F84CA-ECDC-2158-5236-8517DABDD555}"/>
              </a:ext>
            </a:extLst>
          </p:cNvPr>
          <p:cNvSpPr txBox="1"/>
          <p:nvPr/>
        </p:nvSpPr>
        <p:spPr>
          <a:xfrm rot="429705">
            <a:off x="6189871" y="5091336"/>
            <a:ext cx="2830831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im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Leben</a:t>
            </a:r>
            <a:endParaRPr lang="it-IT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E417E1A-3BA2-F379-0B97-BDBDA9B798AA}"/>
              </a:ext>
            </a:extLst>
          </p:cNvPr>
          <p:cNvSpPr txBox="1"/>
          <p:nvPr/>
        </p:nvSpPr>
        <p:spPr>
          <a:xfrm>
            <a:off x="1536119" y="3137036"/>
            <a:ext cx="5065259" cy="107721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de-DE" sz="3200" b="1" dirty="0">
                <a:highlight>
                  <a:srgbClr val="FFFFFF"/>
                </a:highlight>
              </a:rPr>
              <a:t>HANDLUNGSKOMPETENZ in den RC/ im </a:t>
            </a:r>
            <a:r>
              <a:rPr lang="de-DE" sz="3200" b="1" dirty="0" err="1">
                <a:highlight>
                  <a:srgbClr val="FFFFFF"/>
                </a:highlight>
              </a:rPr>
              <a:t>sDu</a:t>
            </a:r>
            <a:r>
              <a:rPr lang="de-DE" sz="3200" b="1" dirty="0">
                <a:highlight>
                  <a:srgbClr val="FFFFFF"/>
                </a:highlight>
              </a:rPr>
              <a:t>/ im </a:t>
            </a:r>
            <a:r>
              <a:rPr lang="de-DE" sz="3200" b="1" dirty="0" err="1">
                <a:highlight>
                  <a:srgbClr val="FFFFFF"/>
                </a:highlight>
              </a:rPr>
              <a:t>sFu</a:t>
            </a:r>
            <a:endParaRPr lang="it-IT" sz="3200" b="1" dirty="0">
              <a:highlight>
                <a:srgbClr val="FFFFFF"/>
              </a:highlight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8A8CE0FD-3BF3-05A4-EBEA-37CE5C18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97" y="2526912"/>
            <a:ext cx="1573017" cy="19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2578" y="1431043"/>
            <a:ext cx="8574066" cy="52785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3600" dirty="0"/>
              <a:t>„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1200" dirty="0">
                <a:solidFill>
                  <a:srgbClr val="000000"/>
                </a:solidFill>
              </a:rPr>
              <a:t>Fachübergreifende Begleitung des Studiums auf dem Weg zum Beruf für Studierende </a:t>
            </a:r>
            <a:r>
              <a:rPr lang="de-DE" sz="11200" b="1" dirty="0">
                <a:solidFill>
                  <a:srgbClr val="000000"/>
                </a:solidFill>
              </a:rPr>
              <a:t>aller</a:t>
            </a:r>
            <a:r>
              <a:rPr lang="de-DE" sz="11200" dirty="0">
                <a:solidFill>
                  <a:srgbClr val="000000"/>
                </a:solidFill>
              </a:rPr>
              <a:t> Fächer und Studienrichtungen an Universitäten und Hochschulen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1200" dirty="0">
                <a:solidFill>
                  <a:srgbClr val="000000"/>
                </a:solidFill>
              </a:rPr>
              <a:t> </a:t>
            </a:r>
            <a:r>
              <a:rPr lang="de-DE" sz="11200" b="1" dirty="0">
                <a:solidFill>
                  <a:srgbClr val="000000"/>
                </a:solidFill>
              </a:rPr>
              <a:t>ALLE</a:t>
            </a:r>
            <a:r>
              <a:rPr lang="de-DE" sz="11200" dirty="0">
                <a:solidFill>
                  <a:srgbClr val="000000"/>
                </a:solidFill>
              </a:rPr>
              <a:t> brauchen durch Fremdsprache erworbene Kompetenzen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1200" dirty="0">
                <a:solidFill>
                  <a:srgbClr val="000000"/>
                </a:solidFill>
              </a:rPr>
              <a:t>Augenmerk  </a:t>
            </a:r>
          </a:p>
          <a:p>
            <a:pPr lvl="1">
              <a:lnSpc>
                <a:spcPct val="120000"/>
              </a:lnSpc>
              <a:defRPr/>
            </a:pPr>
            <a:r>
              <a:rPr lang="de-DE" sz="11200" i="1" dirty="0">
                <a:solidFill>
                  <a:srgbClr val="000000"/>
                </a:solidFill>
              </a:rPr>
              <a:t>nicht  </a:t>
            </a:r>
            <a:r>
              <a:rPr lang="de-DE" sz="11200" dirty="0">
                <a:solidFill>
                  <a:srgbClr val="000000"/>
                </a:solidFill>
              </a:rPr>
              <a:t>hauptsächlich </a:t>
            </a:r>
            <a:r>
              <a:rPr lang="de-DE" sz="11200" i="1" dirty="0">
                <a:solidFill>
                  <a:srgbClr val="000000"/>
                </a:solidFill>
              </a:rPr>
              <a:t>auf die Sprache als Objekt </a:t>
            </a:r>
            <a:r>
              <a:rPr lang="de-DE" sz="11200" dirty="0">
                <a:solidFill>
                  <a:srgbClr val="000000"/>
                </a:solidFill>
              </a:rPr>
              <a:t>(wie bei Germanistik /Anglistik usw.): </a:t>
            </a:r>
          </a:p>
          <a:p>
            <a:pPr lvl="1">
              <a:lnSpc>
                <a:spcPct val="120000"/>
              </a:lnSpc>
              <a:defRPr/>
            </a:pPr>
            <a:r>
              <a:rPr lang="de-DE" sz="11200" i="1" dirty="0">
                <a:solidFill>
                  <a:srgbClr val="000000"/>
                </a:solidFill>
              </a:rPr>
              <a:t>nicht  </a:t>
            </a:r>
            <a:r>
              <a:rPr lang="de-DE" sz="11200" dirty="0">
                <a:solidFill>
                  <a:srgbClr val="000000"/>
                </a:solidFill>
              </a:rPr>
              <a:t>hauptsächlich </a:t>
            </a:r>
            <a:r>
              <a:rPr lang="de-DE" sz="11200" i="1" dirty="0">
                <a:solidFill>
                  <a:srgbClr val="000000"/>
                </a:solidFill>
              </a:rPr>
              <a:t>auf die</a:t>
            </a:r>
            <a:r>
              <a:rPr lang="de-DE" sz="11200" dirty="0">
                <a:solidFill>
                  <a:srgbClr val="000000"/>
                </a:solidFill>
              </a:rPr>
              <a:t> </a:t>
            </a:r>
            <a:r>
              <a:rPr lang="de-DE" sz="11200" i="1" dirty="0">
                <a:solidFill>
                  <a:srgbClr val="000000"/>
                </a:solidFill>
              </a:rPr>
              <a:t>Fachsprache</a:t>
            </a:r>
            <a:r>
              <a:rPr lang="de-DE" sz="11200" dirty="0">
                <a:solidFill>
                  <a:srgbClr val="000000"/>
                </a:solidFill>
              </a:rPr>
              <a:t> (wie in Fachsprachenkursen)</a:t>
            </a:r>
            <a:endParaRPr lang="it-IT" sz="11200" dirty="0">
              <a:solidFill>
                <a:srgbClr val="0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EFA34D2-8CC6-13F2-72A6-57D88585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41" y="87056"/>
            <a:ext cx="426607" cy="39030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61BE06B1-7EBB-6328-F98D-B39C0946FFC7}"/>
              </a:ext>
            </a:extLst>
          </p:cNvPr>
          <p:cNvSpPr txBox="1">
            <a:spLocks/>
          </p:cNvSpPr>
          <p:nvPr/>
        </p:nvSpPr>
        <p:spPr>
          <a:xfrm>
            <a:off x="94052" y="87056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/>
              <a:t>RC als Orientierungshilfe für </a:t>
            </a:r>
            <a:r>
              <a:rPr lang="de-DE" sz="1600" b="1" dirty="0" err="1"/>
              <a:t>sDu</a:t>
            </a:r>
            <a:r>
              <a:rPr lang="de-DE" sz="1600" b="1" dirty="0"/>
              <a:t>/</a:t>
            </a:r>
            <a:r>
              <a:rPr lang="de-DE" sz="1600" b="1" dirty="0" err="1"/>
              <a:t>sFu</a:t>
            </a:r>
            <a:r>
              <a:rPr lang="de-DE" sz="1600" b="1" dirty="0"/>
              <a:t>, </a:t>
            </a:r>
            <a:r>
              <a:rPr lang="de-DE" sz="1600" b="1" dirty="0" err="1"/>
              <a:t>Lehrer:nnenbildung</a:t>
            </a:r>
            <a:r>
              <a:rPr lang="de-DE" sz="1600" b="1" dirty="0"/>
              <a:t>, Sprachendidaktik und Bildungspolitik</a:t>
            </a:r>
            <a:endParaRPr lang="it-IT" sz="16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9A6DD2-6F48-33A1-3D67-27363A9CCAF5}"/>
              </a:ext>
            </a:extLst>
          </p:cNvPr>
          <p:cNvSpPr txBox="1"/>
          <p:nvPr/>
        </p:nvSpPr>
        <p:spPr>
          <a:xfrm>
            <a:off x="-11739" y="598274"/>
            <a:ext cx="90616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de-DE" sz="3200" b="1" dirty="0" err="1">
                <a:highlight>
                  <a:srgbClr val="FFFFFF"/>
                </a:highlight>
              </a:rPr>
              <a:t>sDu</a:t>
            </a:r>
            <a:r>
              <a:rPr lang="de-DE" sz="3200" b="1" dirty="0">
                <a:highlight>
                  <a:srgbClr val="FFFFFF"/>
                </a:highlight>
              </a:rPr>
              <a:t>/</a:t>
            </a:r>
            <a:r>
              <a:rPr lang="de-DE" sz="3200" b="1" dirty="0" err="1">
                <a:highlight>
                  <a:srgbClr val="FFFFFF"/>
                </a:highlight>
              </a:rPr>
              <a:t>sFu</a:t>
            </a:r>
            <a:r>
              <a:rPr lang="de-DE" sz="3200" b="1" dirty="0">
                <a:highlight>
                  <a:srgbClr val="FFFFFF"/>
                </a:highlight>
              </a:rPr>
              <a:t>: Der Begriff „studienbegleitender Deutsch- und Fremdsprachenunterricht“</a:t>
            </a:r>
            <a:endParaRPr lang="it-IT" sz="3200" b="1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170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1398CA-8882-29F5-069A-DF50BF22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54" y="1678952"/>
            <a:ext cx="8553691" cy="4800945"/>
          </a:xfrm>
          <a:gradFill>
            <a:gsLst>
              <a:gs pos="3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500" b="1" dirty="0">
                <a:solidFill>
                  <a:schemeClr val="bg1"/>
                </a:solidFill>
                <a:highlight>
                  <a:srgbClr val="000080"/>
                </a:highlight>
              </a:rPr>
              <a:t>1. Rahmencurriculum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500" b="1" dirty="0">
                <a:solidFill>
                  <a:schemeClr val="bg1"/>
                </a:solidFill>
                <a:highlight>
                  <a:srgbClr val="000080"/>
                </a:highlight>
              </a:rPr>
              <a:t>2. </a:t>
            </a:r>
            <a:r>
              <a:rPr lang="it-IT" sz="3600" b="1" dirty="0">
                <a:solidFill>
                  <a:schemeClr val="bg1"/>
                </a:solidFill>
                <a:highlight>
                  <a:srgbClr val="000080"/>
                </a:highlight>
              </a:rPr>
              <a:t> Blick in die </a:t>
            </a:r>
            <a:r>
              <a:rPr lang="it-IT" sz="3600" b="1" dirty="0" err="1">
                <a:solidFill>
                  <a:schemeClr val="bg1"/>
                </a:solidFill>
                <a:highlight>
                  <a:srgbClr val="000080"/>
                </a:highlight>
              </a:rPr>
              <a:t>Zukunft</a:t>
            </a:r>
            <a:r>
              <a:rPr lang="it-IT" sz="3600" b="1" dirty="0">
                <a:solidFill>
                  <a:schemeClr val="bg1"/>
                </a:solidFill>
                <a:highlight>
                  <a:srgbClr val="000080"/>
                </a:highlight>
              </a:rPr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Warum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ist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das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Projekt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wichtig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Vorteile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–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Nachteile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der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jetzigen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Situation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Was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fehlt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Ausbau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Was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,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wie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,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wozu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Italienische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Fassung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Englische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it-IT" sz="3200" dirty="0" err="1">
                <a:solidFill>
                  <a:schemeClr val="bg1"/>
                </a:solidFill>
                <a:highlight>
                  <a:srgbClr val="000080"/>
                </a:highlight>
              </a:rPr>
              <a:t>Fassung</a:t>
            </a:r>
            <a:r>
              <a:rPr lang="it-IT" sz="3200" dirty="0">
                <a:solidFill>
                  <a:schemeClr val="bg1"/>
                </a:solidFill>
                <a:highlight>
                  <a:srgbClr val="000080"/>
                </a:highlight>
              </a:rPr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it-IT" sz="32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it-IT" sz="3800" b="1" dirty="0">
              <a:solidFill>
                <a:schemeClr val="bg1"/>
              </a:solidFill>
            </a:endParaRPr>
          </a:p>
          <a:p>
            <a:endParaRPr lang="it-IT" b="1" dirty="0"/>
          </a:p>
          <a:p>
            <a:endParaRPr lang="it-IT" b="1" dirty="0"/>
          </a:p>
          <a:p>
            <a:endParaRPr lang="de-DE" dirty="0"/>
          </a:p>
          <a:p>
            <a:endParaRPr lang="de-DE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E1A39A9-589A-7647-148A-45334E2FB0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8453" y="-146125"/>
            <a:ext cx="6979535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Worüber ich jetzt noch sprechen werde…</a:t>
            </a:r>
            <a:endParaRPr lang="it-IT" sz="4000" b="1" dirty="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82DF886-162B-8EE7-5D81-74C9D26E7742}"/>
              </a:ext>
            </a:extLst>
          </p:cNvPr>
          <p:cNvSpPr txBox="1">
            <a:spLocks/>
          </p:cNvSpPr>
          <p:nvPr/>
        </p:nvSpPr>
        <p:spPr>
          <a:xfrm>
            <a:off x="535445" y="3227889"/>
            <a:ext cx="7886700" cy="781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A04249-CCC5-B63F-E8B0-A0DC793A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792" y="111878"/>
            <a:ext cx="426607" cy="390309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7FA5243-2F48-CD30-39C9-7D6DB14B85F3}"/>
              </a:ext>
            </a:extLst>
          </p:cNvPr>
          <p:cNvSpPr txBox="1">
            <a:spLocks/>
          </p:cNvSpPr>
          <p:nvPr/>
        </p:nvSpPr>
        <p:spPr>
          <a:xfrm>
            <a:off x="628650" y="5509729"/>
            <a:ext cx="7886700" cy="781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49204B3-5375-DB33-12DE-6525EB21113B}"/>
              </a:ext>
            </a:extLst>
          </p:cNvPr>
          <p:cNvSpPr txBox="1">
            <a:spLocks/>
          </p:cNvSpPr>
          <p:nvPr/>
        </p:nvSpPr>
        <p:spPr>
          <a:xfrm>
            <a:off x="69967" y="75724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/>
              <a:t>RC als Orientierungshilfe für sDu/sFu, Lehrer:nnenbildung, Sprachendidaktik und Bildungspolitik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7108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38554" y="1477108"/>
            <a:ext cx="3411415" cy="1569660"/>
          </a:xfrm>
          <a:prstGeom prst="rect">
            <a:avLst/>
          </a:prstGeom>
          <a:gradFill>
            <a:gsLst>
              <a:gs pos="3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/>
              <a:t>Wie</a:t>
            </a:r>
            <a:r>
              <a:rPr lang="it-IT" sz="3200" dirty="0"/>
              <a:t> </a:t>
            </a:r>
            <a:r>
              <a:rPr lang="it-IT" sz="3200" dirty="0" err="1"/>
              <a:t>sieht</a:t>
            </a:r>
            <a:r>
              <a:rPr lang="it-IT" sz="3200" dirty="0"/>
              <a:t> </a:t>
            </a:r>
            <a:r>
              <a:rPr lang="it-IT" sz="3200" dirty="0" err="1"/>
              <a:t>ein</a:t>
            </a:r>
            <a:r>
              <a:rPr lang="it-IT" sz="3200" dirty="0"/>
              <a:t> </a:t>
            </a:r>
            <a:r>
              <a:rPr lang="it-IT" sz="3200" dirty="0" err="1"/>
              <a:t>Rahmencurriculum</a:t>
            </a:r>
            <a:r>
              <a:rPr lang="it-IT" sz="3200" dirty="0"/>
              <a:t> </a:t>
            </a:r>
            <a:r>
              <a:rPr lang="it-IT" sz="3200" dirty="0" err="1"/>
              <a:t>aus</a:t>
            </a:r>
            <a:r>
              <a:rPr lang="it-IT" sz="3200" dirty="0"/>
              <a:t>?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60BB86-A6A0-2642-DC34-A8016763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53" y="110817"/>
            <a:ext cx="426607" cy="390309"/>
          </a:xfrm>
          <a:prstGeom prst="rect">
            <a:avLst/>
          </a:prstGeom>
        </p:spPr>
      </p:pic>
      <p:sp>
        <p:nvSpPr>
          <p:cNvPr id="13" name="Titolo 12">
            <a:extLst>
              <a:ext uri="{FF2B5EF4-FFF2-40B4-BE49-F238E27FC236}">
                <a16:creationId xmlns:a16="http://schemas.microsoft.com/office/drawing/2014/main" id="{2F0D44E6-DAC1-66A0-99B8-4EBE58BB0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3028"/>
            <a:ext cx="301020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highlight>
                  <a:srgbClr val="000080"/>
                </a:highlight>
              </a:rPr>
              <a:t>  1. Rahmencurriculum</a:t>
            </a:r>
            <a:endParaRPr lang="it-IT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48F71E-56A7-8687-3065-452F906A6F98}"/>
              </a:ext>
            </a:extLst>
          </p:cNvPr>
          <p:cNvSpPr txBox="1"/>
          <p:nvPr/>
        </p:nvSpPr>
        <p:spPr>
          <a:xfrm>
            <a:off x="492368" y="3664604"/>
            <a:ext cx="3657601" cy="2554545"/>
          </a:xfrm>
          <a:prstGeom prst="rect">
            <a:avLst/>
          </a:prstGeom>
          <a:gradFill>
            <a:gsLst>
              <a:gs pos="39000">
                <a:schemeClr val="accent2">
                  <a:lumMod val="0"/>
                  <a:lumOff val="100000"/>
                </a:schemeClr>
              </a:gs>
              <a:gs pos="99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0000"/>
                </a:solidFill>
              </a:rPr>
              <a:t>Be</a:t>
            </a:r>
            <a:r>
              <a:rPr lang="it-IT" sz="3200" dirty="0" err="1">
                <a:solidFill>
                  <a:srgbClr val="000000"/>
                </a:solidFill>
              </a:rPr>
              <a:t>zug</a:t>
            </a:r>
            <a:r>
              <a:rPr lang="it-IT" sz="3200" dirty="0">
                <a:solidFill>
                  <a:srgbClr val="000000"/>
                </a:solidFill>
              </a:rPr>
              <a:t> </a:t>
            </a:r>
            <a:r>
              <a:rPr lang="it-IT" sz="3200" dirty="0" err="1">
                <a:solidFill>
                  <a:srgbClr val="000000"/>
                </a:solidFill>
              </a:rPr>
              <a:t>auf</a:t>
            </a:r>
            <a:r>
              <a:rPr lang="it-IT" sz="3200" dirty="0">
                <a:solidFill>
                  <a:srgbClr val="000000"/>
                </a:solidFill>
              </a:rPr>
              <a:t> </a:t>
            </a:r>
            <a:r>
              <a:rPr lang="de-DE" sz="3200" kern="0" dirty="0">
                <a:solidFill>
                  <a:srgbClr val="000000"/>
                </a:solidFill>
              </a:rPr>
              <a:t>länderspezifische  Bedingungen/ Vorgaben oder Hemmnisse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5606383-B612-4CE7-530B-8D53DBE84680}"/>
              </a:ext>
            </a:extLst>
          </p:cNvPr>
          <p:cNvSpPr txBox="1">
            <a:spLocks/>
          </p:cNvSpPr>
          <p:nvPr/>
        </p:nvSpPr>
        <p:spPr>
          <a:xfrm>
            <a:off x="80740" y="108991"/>
            <a:ext cx="7886700" cy="23130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/>
              <a:t>RC als Orientierungshilfe für sDu/sFu, Lehrer:nnenbildung, Sprachendidaktik und Bildungspolitik</a:t>
            </a:r>
            <a:endParaRPr lang="it-IT" sz="1600" b="1" dirty="0"/>
          </a:p>
        </p:txBody>
      </p:sp>
      <p:pic>
        <p:nvPicPr>
          <p:cNvPr id="12" name="Immagine 1" descr="Rahmencurr neu 2006.jpg">
            <a:extLst>
              <a:ext uri="{FF2B5EF4-FFF2-40B4-BE49-F238E27FC236}">
                <a16:creationId xmlns:a16="http://schemas.microsoft.com/office/drawing/2014/main" id="{C54D8D1B-6354-D33D-BB22-B8445EF7F1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73142" y="1117511"/>
            <a:ext cx="3957042" cy="5101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7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972088-E6BA-42C8-94F7-940A7B260780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6590</TotalTime>
  <Words>1691</Words>
  <Application>Microsoft Office PowerPoint</Application>
  <PresentationFormat>Presentazione su schermo (4:3)</PresentationFormat>
  <Paragraphs>260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        Sektion D1 Donnerstag, 31.07.2025,10:30-13:00 Uhr   Bildungspolitik, Sprachendidaktik und Lehrer:innenbildung: Orientierungshilfen in Rahmencurricula für studienbegleitenden Deutschunterricht (sDu)  </vt:lpstr>
      <vt:lpstr>RC als Orientierungshilfe für sDu/sFu, Lehrer:nnenbildung, Sprachendidaktik und Bildungspolitik</vt:lpstr>
      <vt:lpstr>RC als Orientierungshilfe für sDu/sFu, Lehrer:nnenbildung, Sprachendidaktik und Bildungspolitik</vt:lpstr>
      <vt:lpstr> </vt:lpstr>
      <vt:lpstr>RC als Orientierungshilfe für sDu/sFu, Lehrer:nnenbildung, Sprachendidaktik und Bildungspolitik</vt:lpstr>
      <vt:lpstr>Presentazione standard di PowerPoint</vt:lpstr>
      <vt:lpstr>Presentazione standard di PowerPoint</vt:lpstr>
      <vt:lpstr> Worüber ich jetzt noch sprechen werde…</vt:lpstr>
      <vt:lpstr>  1. Rahmencurriculum</vt:lpstr>
      <vt:lpstr>Presentazione standard di PowerPoint</vt:lpstr>
      <vt:lpstr> </vt:lpstr>
      <vt:lpstr>Presentazione standard di PowerPoint</vt:lpstr>
      <vt:lpstr> RAHMENCURRICULUM: </vt:lpstr>
      <vt:lpstr>Presentazione standard di PowerPoint</vt:lpstr>
      <vt:lpstr>RC als Orientierungshilfe für sDu/sFu, Lehrer:nnenbildung, Sprachendidaktik und Bildungspolitik</vt:lpstr>
      <vt:lpstr>RC als Orientierungshilfe für sDu/sFu, Lehrer:nnenbildung, Sprachendidaktik und Bildungspolitik</vt:lpstr>
      <vt:lpstr>Presentazione standard di PowerPoint</vt:lpstr>
      <vt:lpstr>RC als Orientierungshilfe für sDu/sFu, Lehrer:nnenbildung, Sprachendidaktik und Bildungspolitik</vt:lpstr>
      <vt:lpstr> RC Serbien  2010</vt:lpstr>
      <vt:lpstr>RC als Orientierungshilfe für sDu/sFu, Lehrer:nnenbildung, Sprachendidaktik und Bildungspolitik</vt:lpstr>
      <vt:lpstr> </vt:lpstr>
      <vt:lpstr>Dimension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Warum bin ich hier?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B.4 Curricula und Curriculaentwicklung    Rahmencurricula und Lehrwerke – Nachhaltigkeit im studienbegleitenden Deutschunterricht</dc:title>
  <dc:creator>PC</dc:creator>
  <cp:lastModifiedBy>adriana  silvia serena</cp:lastModifiedBy>
  <cp:revision>402</cp:revision>
  <dcterms:created xsi:type="dcterms:W3CDTF">2022-07-02T13:24:48Z</dcterms:created>
  <dcterms:modified xsi:type="dcterms:W3CDTF">2025-07-18T13:11:55Z</dcterms:modified>
</cp:coreProperties>
</file>